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 id="296" r:id="rId69"/>
    <p:sldId id="297" r:id="rId7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Noto Sans" charset="1" panose="020B0502040504020204"/>
      <p:regular r:id="rId12"/>
    </p:embeddedFont>
    <p:embeddedFont>
      <p:font typeface="Noto Sans Bold" charset="1" panose="020B0802040504020204"/>
      <p:regular r:id="rId13"/>
    </p:embeddedFont>
    <p:embeddedFont>
      <p:font typeface="Noto Sans Italics" charset="1" panose="020B0502040504090204"/>
      <p:regular r:id="rId14"/>
    </p:embeddedFont>
    <p:embeddedFont>
      <p:font typeface="Noto Sans Bold Italics" charset="1" panose="020B0802040504090204"/>
      <p:regular r:id="rId15"/>
    </p:embeddedFont>
    <p:embeddedFont>
      <p:font typeface="Clear Sans Bold" charset="1" panose="020B0803030202020304"/>
      <p:regular r:id="rId16"/>
    </p:embeddedFont>
    <p:embeddedFont>
      <p:font typeface="Clear Sans Bold Italics" charset="1" panose="020B0803030202090304"/>
      <p:regular r:id="rId17"/>
    </p:embeddedFont>
    <p:embeddedFont>
      <p:font typeface="Public Sans" charset="1" panose="00000000000000000000"/>
      <p:regular r:id="rId18"/>
    </p:embeddedFont>
    <p:embeddedFont>
      <p:font typeface="Public Sans Bold" charset="1" panose="00000000000000000000"/>
      <p:regular r:id="rId19"/>
    </p:embeddedFont>
    <p:embeddedFont>
      <p:font typeface="Public Sans Italics" charset="1" panose="00000000000000000000"/>
      <p:regular r:id="rId20"/>
    </p:embeddedFont>
    <p:embeddedFont>
      <p:font typeface="Public Sans Bold Italics" charset="1" panose="00000000000000000000"/>
      <p:regular r:id="rId21"/>
    </p:embeddedFont>
    <p:embeddedFont>
      <p:font typeface="Francois One" charset="1" panose="02000503040000020004"/>
      <p:regular r:id="rId22"/>
    </p:embeddedFont>
    <p:embeddedFont>
      <p:font typeface="Montserrat Extra-Bold" charset="1" panose="00000900000000000000"/>
      <p:regular r:id="rId23"/>
    </p:embeddedFont>
    <p:embeddedFont>
      <p:font typeface="Montserrat Extra-Bold Bold" charset="1" panose="00000A00000000000000"/>
      <p:regular r:id="rId24"/>
    </p:embeddedFont>
    <p:embeddedFont>
      <p:font typeface="Montserrat Extra-Bold Italics" charset="1" panose="00000900000000000000"/>
      <p:regular r:id="rId25"/>
    </p:embeddedFont>
    <p:embeddedFont>
      <p:font typeface="Montserrat Extra-Bold Bold Italics" charset="1" panose="00000A00000000000000"/>
      <p:regular r:id="rId26"/>
    </p:embeddedFont>
    <p:embeddedFont>
      <p:font typeface="Now" charset="1" panose="00000500000000000000"/>
      <p:regular r:id="rId27"/>
    </p:embeddedFont>
    <p:embeddedFont>
      <p:font typeface="Now Bold" charset="1" panose="000006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48" Target="slides/slide20.xml" Type="http://schemas.openxmlformats.org/officeDocument/2006/relationships/slide"/><Relationship Id="rId49" Target="slides/slide21.xml" Type="http://schemas.openxmlformats.org/officeDocument/2006/relationships/slide"/><Relationship Id="rId5" Target="tableStyles.xml" Type="http://schemas.openxmlformats.org/officeDocument/2006/relationships/tableStyles"/><Relationship Id="rId50" Target="slides/slide22.xml" Type="http://schemas.openxmlformats.org/officeDocument/2006/relationships/slide"/><Relationship Id="rId51" Target="slides/slide23.xml" Type="http://schemas.openxmlformats.org/officeDocument/2006/relationships/slide"/><Relationship Id="rId52" Target="slides/slide24.xml" Type="http://schemas.openxmlformats.org/officeDocument/2006/relationships/slide"/><Relationship Id="rId53" Target="slides/slide25.xml" Type="http://schemas.openxmlformats.org/officeDocument/2006/relationships/slide"/><Relationship Id="rId54" Target="slides/slide26.xml" Type="http://schemas.openxmlformats.org/officeDocument/2006/relationships/slide"/><Relationship Id="rId55" Target="slides/slide27.xml" Type="http://schemas.openxmlformats.org/officeDocument/2006/relationships/slide"/><Relationship Id="rId56" Target="slides/slide28.xml" Type="http://schemas.openxmlformats.org/officeDocument/2006/relationships/slide"/><Relationship Id="rId57" Target="slides/slide29.xml" Type="http://schemas.openxmlformats.org/officeDocument/2006/relationships/slide"/><Relationship Id="rId58" Target="slides/slide30.xml" Type="http://schemas.openxmlformats.org/officeDocument/2006/relationships/slide"/><Relationship Id="rId59" Target="slides/slide31.xml" Type="http://schemas.openxmlformats.org/officeDocument/2006/relationships/slide"/><Relationship Id="rId6" Target="fonts/font6.fntdata" Type="http://schemas.openxmlformats.org/officeDocument/2006/relationships/font"/><Relationship Id="rId60" Target="slides/slide32.xml" Type="http://schemas.openxmlformats.org/officeDocument/2006/relationships/slide"/><Relationship Id="rId61" Target="slides/slide33.xml" Type="http://schemas.openxmlformats.org/officeDocument/2006/relationships/slide"/><Relationship Id="rId62" Target="slides/slide34.xml" Type="http://schemas.openxmlformats.org/officeDocument/2006/relationships/slide"/><Relationship Id="rId63" Target="slides/slide35.xml" Type="http://schemas.openxmlformats.org/officeDocument/2006/relationships/slide"/><Relationship Id="rId64" Target="slides/slide36.xml" Type="http://schemas.openxmlformats.org/officeDocument/2006/relationships/slide"/><Relationship Id="rId65" Target="slides/slide37.xml" Type="http://schemas.openxmlformats.org/officeDocument/2006/relationships/slide"/><Relationship Id="rId66" Target="slides/slide38.xml" Type="http://schemas.openxmlformats.org/officeDocument/2006/relationships/slide"/><Relationship Id="rId67" Target="slides/slide39.xml" Type="http://schemas.openxmlformats.org/officeDocument/2006/relationships/slide"/><Relationship Id="rId68" Target="slides/slide40.xml" Type="http://schemas.openxmlformats.org/officeDocument/2006/relationships/slide"/><Relationship Id="rId69" Target="slides/slide41.xml" Type="http://schemas.openxmlformats.org/officeDocument/2006/relationships/slide"/><Relationship Id="rId7" Target="fonts/font7.fntdata" Type="http://schemas.openxmlformats.org/officeDocument/2006/relationships/font"/><Relationship Id="rId70" Target="slides/slide4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2.png" Type="http://schemas.openxmlformats.org/officeDocument/2006/relationships/image"/><Relationship Id="rId4" Target="https://docs.google.com/spreadsheets/d/1DUF2isFWsqVSYhbaACYtbgcLi_YjDqpE3GLQIVgkKQg/edit#gid=69851113" TargetMode="External" Type="http://schemas.openxmlformats.org/officeDocument/2006/relationships/hyperlink"/></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66.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2" Target="../media/image69.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76.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8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jpe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 Id="rId7" Target="../media/image90.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45" r="0" b="4145"/>
          <a:stretch>
            <a:fillRect/>
          </a:stretch>
        </p:blipFill>
        <p:spPr>
          <a:xfrm flipH="false" flipV="false" rot="0">
            <a:off x="0" y="-82009"/>
            <a:ext cx="11489055" cy="7052907"/>
          </a:xfrm>
          <a:prstGeom prst="rect">
            <a:avLst/>
          </a:prstGeom>
        </p:spPr>
      </p:pic>
      <p:sp>
        <p:nvSpPr>
          <p:cNvPr name="AutoShape 3" id="3"/>
          <p:cNvSpPr/>
          <p:nvPr/>
        </p:nvSpPr>
        <p:spPr>
          <a:xfrm rot="-2504656">
            <a:off x="5773080" y="-153655"/>
            <a:ext cx="15921804" cy="12788626"/>
          </a:xfrm>
          <a:prstGeom prst="rect">
            <a:avLst/>
          </a:prstGeom>
          <a:solidFill>
            <a:srgbClr val="FFFFFF"/>
          </a:solidFill>
        </p:spPr>
      </p:sp>
      <p:grpSp>
        <p:nvGrpSpPr>
          <p:cNvPr name="Group 4" id="4"/>
          <p:cNvGrpSpPr/>
          <p:nvPr/>
        </p:nvGrpSpPr>
        <p:grpSpPr>
          <a:xfrm rot="5400000">
            <a:off x="219073" y="-219073"/>
            <a:ext cx="4716515" cy="5154662"/>
            <a:chOff x="0" y="0"/>
            <a:chExt cx="6869494" cy="7507644"/>
          </a:xfrm>
        </p:grpSpPr>
        <p:sp>
          <p:nvSpPr>
            <p:cNvPr name="Freeform 5" id="5"/>
            <p:cNvSpPr/>
            <p:nvPr/>
          </p:nvSpPr>
          <p:spPr>
            <a:xfrm flipH="false" flipV="false">
              <a:off x="0" y="0"/>
              <a:ext cx="6869494" cy="7507645"/>
            </a:xfrm>
            <a:custGeom>
              <a:avLst/>
              <a:gdLst/>
              <a:ahLst/>
              <a:cxnLst/>
              <a:rect r="r" b="b" t="t" l="l"/>
              <a:pathLst>
                <a:path h="7507645" w="6869494">
                  <a:moveTo>
                    <a:pt x="6869494" y="7507645"/>
                  </a:moveTo>
                  <a:lnTo>
                    <a:pt x="0" y="7507645"/>
                  </a:lnTo>
                  <a:lnTo>
                    <a:pt x="0" y="0"/>
                  </a:lnTo>
                  <a:lnTo>
                    <a:pt x="6869494" y="7507645"/>
                  </a:lnTo>
                  <a:close/>
                </a:path>
              </a:pathLst>
            </a:custGeom>
            <a:solidFill>
              <a:srgbClr val="EA4B33"/>
            </a:solidFill>
          </p:spPr>
        </p:sp>
      </p:grpSp>
      <p:grpSp>
        <p:nvGrpSpPr>
          <p:cNvPr name="Group 6" id="6"/>
          <p:cNvGrpSpPr/>
          <p:nvPr/>
        </p:nvGrpSpPr>
        <p:grpSpPr>
          <a:xfrm rot="0">
            <a:off x="0" y="0"/>
            <a:ext cx="7898932" cy="10287000"/>
            <a:chOff x="0" y="0"/>
            <a:chExt cx="8851059" cy="11526982"/>
          </a:xfrm>
        </p:grpSpPr>
        <p:sp>
          <p:nvSpPr>
            <p:cNvPr name="Freeform 7" id="7"/>
            <p:cNvSpPr/>
            <p:nvPr/>
          </p:nvSpPr>
          <p:spPr>
            <a:xfrm flipH="false" flipV="false">
              <a:off x="0" y="0"/>
              <a:ext cx="8851059" cy="11526982"/>
            </a:xfrm>
            <a:custGeom>
              <a:avLst/>
              <a:gdLst/>
              <a:ahLst/>
              <a:cxnLst/>
              <a:rect r="r" b="b" t="t" l="l"/>
              <a:pathLst>
                <a:path h="11526982" w="8851059">
                  <a:moveTo>
                    <a:pt x="8851059" y="11526982"/>
                  </a:moveTo>
                  <a:lnTo>
                    <a:pt x="0" y="11526982"/>
                  </a:lnTo>
                  <a:lnTo>
                    <a:pt x="0" y="0"/>
                  </a:lnTo>
                  <a:lnTo>
                    <a:pt x="8851059" y="11526982"/>
                  </a:lnTo>
                  <a:close/>
                </a:path>
              </a:pathLst>
            </a:custGeom>
            <a:solidFill>
              <a:srgbClr val="052896"/>
            </a:solidFill>
          </p:spPr>
        </p:sp>
      </p:grpSp>
      <p:grpSp>
        <p:nvGrpSpPr>
          <p:cNvPr name="Group 8" id="8"/>
          <p:cNvGrpSpPr/>
          <p:nvPr/>
        </p:nvGrpSpPr>
        <p:grpSpPr>
          <a:xfrm rot="0">
            <a:off x="7898932" y="4936087"/>
            <a:ext cx="10046168" cy="3445140"/>
            <a:chOff x="0" y="0"/>
            <a:chExt cx="13394891" cy="4593520"/>
          </a:xfrm>
        </p:grpSpPr>
        <p:sp>
          <p:nvSpPr>
            <p:cNvPr name="TextBox 9" id="9"/>
            <p:cNvSpPr txBox="true"/>
            <p:nvPr/>
          </p:nvSpPr>
          <p:spPr>
            <a:xfrm rot="0">
              <a:off x="0" y="1541992"/>
              <a:ext cx="13394891" cy="1546648"/>
            </a:xfrm>
            <a:prstGeom prst="rect">
              <a:avLst/>
            </a:prstGeom>
          </p:spPr>
          <p:txBody>
            <a:bodyPr anchor="t" rtlCol="false" tIns="0" lIns="0" bIns="0" rIns="0">
              <a:spAutoFit/>
            </a:bodyPr>
            <a:lstStyle/>
            <a:p>
              <a:pPr algn="r" marL="0" indent="0" lvl="0">
                <a:lnSpc>
                  <a:spcPts val="8450"/>
                </a:lnSpc>
              </a:pPr>
              <a:r>
                <a:rPr lang="en-US" sz="8450">
                  <a:solidFill>
                    <a:srgbClr val="191919"/>
                  </a:solidFill>
                  <a:latin typeface="Francois One"/>
                </a:rPr>
                <a:t>Data Visualization</a:t>
              </a:r>
            </a:p>
          </p:txBody>
        </p:sp>
        <p:sp>
          <p:nvSpPr>
            <p:cNvPr name="TextBox 10" id="10"/>
            <p:cNvSpPr txBox="true"/>
            <p:nvPr/>
          </p:nvSpPr>
          <p:spPr>
            <a:xfrm rot="0">
              <a:off x="1773105" y="3984132"/>
              <a:ext cx="11621786" cy="609388"/>
            </a:xfrm>
            <a:prstGeom prst="rect">
              <a:avLst/>
            </a:prstGeom>
          </p:spPr>
          <p:txBody>
            <a:bodyPr anchor="t" rtlCol="false" tIns="0" lIns="0" bIns="0" rIns="0">
              <a:spAutoFit/>
            </a:bodyPr>
            <a:lstStyle/>
            <a:p>
              <a:pPr algn="r">
                <a:lnSpc>
                  <a:spcPts val="3814"/>
                </a:lnSpc>
              </a:pPr>
              <a:r>
                <a:rPr lang="en-US" sz="2724">
                  <a:solidFill>
                    <a:srgbClr val="191919"/>
                  </a:solidFill>
                  <a:latin typeface="Public Sans"/>
                </a:rPr>
                <a:t>Trưc quan và phân tích hành vi khách hàng - Nhóm 11</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blip>
          <a:srcRect l="0" t="47359" r="0" b="26286"/>
          <a:stretch>
            <a:fillRect/>
          </a:stretch>
        </p:blipFill>
        <p:spPr>
          <a:xfrm flipH="false" flipV="false" rot="0">
            <a:off x="0" y="0"/>
            <a:ext cx="21757586" cy="4300615"/>
          </a:xfrm>
          <a:prstGeom prst="rect">
            <a:avLst/>
          </a:prstGeom>
        </p:spPr>
      </p:pic>
      <p:sp>
        <p:nvSpPr>
          <p:cNvPr name="AutoShape 3" id="3"/>
          <p:cNvSpPr/>
          <p:nvPr/>
        </p:nvSpPr>
        <p:spPr>
          <a:xfrm rot="0">
            <a:off x="0" y="4300615"/>
            <a:ext cx="18288000" cy="6124096"/>
          </a:xfrm>
          <a:prstGeom prst="rect">
            <a:avLst/>
          </a:prstGeom>
          <a:solidFill>
            <a:srgbClr val="FFFFFF"/>
          </a:solidFill>
        </p:spPr>
      </p:sp>
      <p:pic>
        <p:nvPicPr>
          <p:cNvPr name="Picture 4" id="4"/>
          <p:cNvPicPr>
            <a:picLocks noChangeAspect="true"/>
          </p:cNvPicPr>
          <p:nvPr/>
        </p:nvPicPr>
        <p:blipFill>
          <a:blip r:embed="rId3"/>
          <a:srcRect l="0" t="0" r="0" b="0"/>
          <a:stretch>
            <a:fillRect/>
          </a:stretch>
        </p:blipFill>
        <p:spPr>
          <a:xfrm flipH="false" flipV="false" rot="0">
            <a:off x="-160663" y="6445370"/>
            <a:ext cx="9886399" cy="2449919"/>
          </a:xfrm>
          <a:prstGeom prst="rect">
            <a:avLst/>
          </a:prstGeom>
        </p:spPr>
      </p:pic>
      <p:pic>
        <p:nvPicPr>
          <p:cNvPr name="Picture 5" id="5"/>
          <p:cNvPicPr>
            <a:picLocks noChangeAspect="true"/>
          </p:cNvPicPr>
          <p:nvPr/>
        </p:nvPicPr>
        <p:blipFill>
          <a:blip r:embed="rId4"/>
          <a:srcRect l="0" t="579" r="0" b="579"/>
          <a:stretch>
            <a:fillRect/>
          </a:stretch>
        </p:blipFill>
        <p:spPr>
          <a:xfrm flipH="false" flipV="false" rot="0">
            <a:off x="10138869" y="6284707"/>
            <a:ext cx="7923881" cy="4002293"/>
          </a:xfrm>
          <a:prstGeom prst="rect">
            <a:avLst/>
          </a:prstGeom>
        </p:spPr>
      </p:pic>
      <p:sp>
        <p:nvSpPr>
          <p:cNvPr name="TextBox 6" id="6"/>
          <p:cNvSpPr txBox="true"/>
          <p:nvPr/>
        </p:nvSpPr>
        <p:spPr>
          <a:xfrm rot="0">
            <a:off x="9886399" y="1296682"/>
            <a:ext cx="7195504" cy="1371600"/>
          </a:xfrm>
          <a:prstGeom prst="rect">
            <a:avLst/>
          </a:prstGeom>
        </p:spPr>
        <p:txBody>
          <a:bodyPr anchor="t" rtlCol="false" tIns="0" lIns="0" bIns="0" rIns="0">
            <a:spAutoFit/>
          </a:bodyPr>
          <a:lstStyle/>
          <a:p>
            <a:pPr algn="ctr" marL="0" indent="0" lvl="0">
              <a:lnSpc>
                <a:spcPts val="10800"/>
              </a:lnSpc>
              <a:spcBef>
                <a:spcPct val="0"/>
              </a:spcBef>
            </a:pPr>
            <a:r>
              <a:rPr lang="en-US" sz="9000" u="none">
                <a:solidFill>
                  <a:srgbClr val="191919"/>
                </a:solidFill>
                <a:latin typeface="Francois One"/>
              </a:rPr>
              <a:t>123</a:t>
            </a:r>
          </a:p>
        </p:txBody>
      </p:sp>
      <p:sp>
        <p:nvSpPr>
          <p:cNvPr name="TextBox 7" id="7"/>
          <p:cNvSpPr txBox="true"/>
          <p:nvPr/>
        </p:nvSpPr>
        <p:spPr>
          <a:xfrm rot="0">
            <a:off x="1981200" y="1028700"/>
            <a:ext cx="14325600" cy="13716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FFFFFF"/>
                </a:solidFill>
                <a:latin typeface="Francois One"/>
              </a:rPr>
              <a:t>Đổi tên thuộc tính</a:t>
            </a:r>
          </a:p>
        </p:txBody>
      </p:sp>
      <p:sp>
        <p:nvSpPr>
          <p:cNvPr name="TextBox 8" id="8"/>
          <p:cNvSpPr txBox="true"/>
          <p:nvPr/>
        </p:nvSpPr>
        <p:spPr>
          <a:xfrm rot="0">
            <a:off x="9374114" y="7408074"/>
            <a:ext cx="1024569" cy="45783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Public Sans Bold"/>
              </a:rPr>
              <a:t>-&gt;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550" t="0" r="39925" b="0"/>
          <a:stretch>
            <a:fillRect/>
          </a:stretch>
        </p:blipFill>
        <p:spPr>
          <a:xfrm flipH="false" flipV="false" rot="0">
            <a:off x="12335649" y="-8577"/>
            <a:ext cx="6096331" cy="10295577"/>
          </a:xfrm>
          <a:prstGeom prst="rect">
            <a:avLst/>
          </a:prstGeom>
        </p:spPr>
      </p:pic>
      <p:grpSp>
        <p:nvGrpSpPr>
          <p:cNvPr name="Group 3" id="3"/>
          <p:cNvGrpSpPr/>
          <p:nvPr/>
        </p:nvGrpSpPr>
        <p:grpSpPr>
          <a:xfrm rot="0">
            <a:off x="12335649" y="4486894"/>
            <a:ext cx="2533025" cy="5800106"/>
            <a:chOff x="0" y="0"/>
            <a:chExt cx="4185186" cy="9583214"/>
          </a:xfrm>
        </p:grpSpPr>
        <p:sp>
          <p:nvSpPr>
            <p:cNvPr name="Freeform 4" id="4"/>
            <p:cNvSpPr/>
            <p:nvPr/>
          </p:nvSpPr>
          <p:spPr>
            <a:xfrm flipH="false" flipV="false">
              <a:off x="0" y="0"/>
              <a:ext cx="4185186" cy="9583214"/>
            </a:xfrm>
            <a:custGeom>
              <a:avLst/>
              <a:gdLst/>
              <a:ahLst/>
              <a:cxnLst/>
              <a:rect r="r" b="b" t="t" l="l"/>
              <a:pathLst>
                <a:path h="9583214" w="4185186">
                  <a:moveTo>
                    <a:pt x="4185186" y="9583214"/>
                  </a:moveTo>
                  <a:lnTo>
                    <a:pt x="0" y="9583214"/>
                  </a:lnTo>
                  <a:lnTo>
                    <a:pt x="0" y="0"/>
                  </a:lnTo>
                  <a:lnTo>
                    <a:pt x="4185186"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pic>
        <p:nvPicPr>
          <p:cNvPr name="Picture 7" id="7"/>
          <p:cNvPicPr>
            <a:picLocks noChangeAspect="true"/>
          </p:cNvPicPr>
          <p:nvPr/>
        </p:nvPicPr>
        <p:blipFill>
          <a:blip r:embed="rId3"/>
          <a:srcRect l="0" t="0" r="0" b="0"/>
          <a:stretch>
            <a:fillRect/>
          </a:stretch>
        </p:blipFill>
        <p:spPr>
          <a:xfrm flipH="false" flipV="false" rot="0">
            <a:off x="7568666" y="2458591"/>
            <a:ext cx="4766983" cy="3042493"/>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615567" y="6625199"/>
            <a:ext cx="11153697" cy="2633101"/>
          </a:xfrm>
          <a:prstGeom prst="rect">
            <a:avLst/>
          </a:prstGeom>
        </p:spPr>
      </p:pic>
      <p:sp>
        <p:nvSpPr>
          <p:cNvPr name="TextBox 9" id="9"/>
          <p:cNvSpPr txBox="true"/>
          <p:nvPr/>
        </p:nvSpPr>
        <p:spPr>
          <a:xfrm rot="0">
            <a:off x="615567" y="335857"/>
            <a:ext cx="7873730" cy="3214323"/>
          </a:xfrm>
          <a:prstGeom prst="rect">
            <a:avLst/>
          </a:prstGeom>
        </p:spPr>
        <p:txBody>
          <a:bodyPr anchor="t" rtlCol="false" tIns="0" lIns="0" bIns="0" rIns="0">
            <a:spAutoFit/>
          </a:bodyPr>
          <a:lstStyle/>
          <a:p>
            <a:pPr>
              <a:lnSpc>
                <a:spcPts val="8436"/>
              </a:lnSpc>
            </a:pPr>
            <a:r>
              <a:rPr lang="en-US" sz="7030">
                <a:solidFill>
                  <a:srgbClr val="191919"/>
                </a:solidFill>
                <a:latin typeface="Francois One"/>
              </a:rPr>
              <a:t>Kiểm tra và thay thế các giá trị bị mất</a:t>
            </a:r>
          </a:p>
          <a:p>
            <a:pPr marL="0" indent="0" lvl="0">
              <a:lnSpc>
                <a:spcPts val="8436"/>
              </a:lnSpc>
              <a:spcBef>
                <a:spcPct val="0"/>
              </a:spcBef>
            </a:pPr>
          </a:p>
        </p:txBody>
      </p:sp>
      <p:sp>
        <p:nvSpPr>
          <p:cNvPr name="TextBox 10" id="10"/>
          <p:cNvSpPr txBox="true"/>
          <p:nvPr/>
        </p:nvSpPr>
        <p:spPr>
          <a:xfrm rot="0">
            <a:off x="202548" y="4184832"/>
            <a:ext cx="6763883" cy="1644332"/>
          </a:xfrm>
          <a:prstGeom prst="rect">
            <a:avLst/>
          </a:prstGeom>
        </p:spPr>
        <p:txBody>
          <a:bodyPr anchor="t" rtlCol="false" tIns="0" lIns="0" bIns="0" rIns="0">
            <a:spAutoFit/>
          </a:bodyPr>
          <a:lstStyle/>
          <a:p>
            <a:pPr>
              <a:lnSpc>
                <a:spcPts val="3282"/>
              </a:lnSpc>
            </a:pPr>
            <a:r>
              <a:rPr lang="en-US" sz="2525">
                <a:solidFill>
                  <a:srgbClr val="191919"/>
                </a:solidFill>
                <a:latin typeface="Public Sans"/>
              </a:rPr>
              <a:t>Trong cột  Income, có 24 giá trị bị thiếu. Ta sẽ gán các giá trị còn thiếu bằng phương pháp trung bình.</a:t>
            </a:r>
          </a:p>
          <a:p>
            <a:pPr marL="0" indent="0" lvl="0">
              <a:lnSpc>
                <a:spcPts val="328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6641985"/>
          </a:xfrm>
          <a:prstGeom prst="rect">
            <a:avLst/>
          </a:prstGeom>
          <a:solidFill>
            <a:srgbClr val="052896"/>
          </a:solidFill>
        </p:spPr>
      </p:sp>
      <p:pic>
        <p:nvPicPr>
          <p:cNvPr name="Picture 3" id="3"/>
          <p:cNvPicPr>
            <a:picLocks noChangeAspect="true"/>
          </p:cNvPicPr>
          <p:nvPr/>
        </p:nvPicPr>
        <p:blipFill>
          <a:blip r:embed="rId2"/>
          <a:srcRect l="0" t="0" r="0" b="0"/>
          <a:stretch>
            <a:fillRect/>
          </a:stretch>
        </p:blipFill>
        <p:spPr>
          <a:xfrm flipH="false" flipV="false" rot="0">
            <a:off x="1441986" y="6641985"/>
            <a:ext cx="15404028" cy="3645015"/>
          </a:xfrm>
          <a:prstGeom prst="rect">
            <a:avLst/>
          </a:prstGeom>
        </p:spPr>
      </p:pic>
      <p:sp>
        <p:nvSpPr>
          <p:cNvPr name="TextBox 4" id="4"/>
          <p:cNvSpPr txBox="true"/>
          <p:nvPr/>
        </p:nvSpPr>
        <p:spPr>
          <a:xfrm rot="0">
            <a:off x="867956" y="731290"/>
            <a:ext cx="9799346" cy="1726469"/>
          </a:xfrm>
          <a:prstGeom prst="rect">
            <a:avLst/>
          </a:prstGeom>
        </p:spPr>
        <p:txBody>
          <a:bodyPr anchor="t" rtlCol="false" tIns="0" lIns="0" bIns="0" rIns="0">
            <a:spAutoFit/>
          </a:bodyPr>
          <a:lstStyle/>
          <a:p>
            <a:pPr marL="0" indent="0" lvl="0">
              <a:lnSpc>
                <a:spcPts val="6797"/>
              </a:lnSpc>
              <a:spcBef>
                <a:spcPct val="0"/>
              </a:spcBef>
            </a:pPr>
            <a:r>
              <a:rPr lang="en-US" sz="5664">
                <a:solidFill>
                  <a:srgbClr val="FFFFFF"/>
                </a:solidFill>
                <a:latin typeface="Francois One"/>
              </a:rPr>
              <a:t>Tạo và sửa đổi các thuộc tính </a:t>
            </a:r>
          </a:p>
          <a:p>
            <a:pPr marL="0" indent="0" lvl="0">
              <a:lnSpc>
                <a:spcPts val="6797"/>
              </a:lnSpc>
              <a:spcBef>
                <a:spcPct val="0"/>
              </a:spcBef>
            </a:pPr>
          </a:p>
        </p:txBody>
      </p:sp>
      <p:sp>
        <p:nvSpPr>
          <p:cNvPr name="TextBox 5" id="5"/>
          <p:cNvSpPr txBox="true"/>
          <p:nvPr/>
        </p:nvSpPr>
        <p:spPr>
          <a:xfrm rot="0">
            <a:off x="661673" y="2321416"/>
            <a:ext cx="16964653" cy="3770500"/>
          </a:xfrm>
          <a:prstGeom prst="rect">
            <a:avLst/>
          </a:prstGeom>
        </p:spPr>
        <p:txBody>
          <a:bodyPr anchor="t" rtlCol="false" tIns="0" lIns="0" bIns="0" rIns="0">
            <a:spAutoFit/>
          </a:bodyPr>
          <a:lstStyle/>
          <a:p>
            <a:pPr marL="416711" indent="-208355" lvl="1">
              <a:lnSpc>
                <a:spcPts val="2702"/>
              </a:lnSpc>
              <a:buFont typeface="Arial"/>
              <a:buChar char="•"/>
            </a:pPr>
            <a:r>
              <a:rPr lang="en-US" sz="1930">
                <a:solidFill>
                  <a:srgbClr val="FFFFFF"/>
                </a:solidFill>
                <a:latin typeface="Public Sans"/>
              </a:rPr>
              <a:t>Tạo thuộc tính mới "**Days_since_enrolment**" để biết số ngày kể từ khi khách hàng bắt đầu mua sắm.</a:t>
            </a:r>
          </a:p>
          <a:p>
            <a:pPr marL="416711" indent="-208355" lvl="1">
              <a:lnSpc>
                <a:spcPts val="2702"/>
              </a:lnSpc>
              <a:buFont typeface="Arial"/>
              <a:buChar char="•"/>
            </a:pPr>
            <a:r>
              <a:rPr lang="en-US" sz="1930">
                <a:solidFill>
                  <a:srgbClr val="FFFFFF"/>
                </a:solidFill>
                <a:latin typeface="Public Sans"/>
              </a:rPr>
              <a:t>Tạo thuộc tính mới "**Age**" để xác định độ tuổi khách hàng</a:t>
            </a:r>
          </a:p>
          <a:p>
            <a:pPr marL="416711" indent="-208355" lvl="1">
              <a:lnSpc>
                <a:spcPts val="2702"/>
              </a:lnSpc>
              <a:buFont typeface="Arial"/>
              <a:buChar char="•"/>
            </a:pPr>
            <a:r>
              <a:rPr lang="en-US" sz="1930">
                <a:solidFill>
                  <a:srgbClr val="FFFFFF"/>
                </a:solidFill>
                <a:latin typeface="Public Sans"/>
              </a:rPr>
              <a:t>Tạo thuộc tính mới "**</a:t>
            </a:r>
            <a:r>
              <a:rPr lang="en-US" sz="1930">
                <a:solidFill>
                  <a:srgbClr val="FFFFFF"/>
                </a:solidFill>
                <a:latin typeface="Public Sans"/>
              </a:rPr>
              <a:t>Spent**" để biết tổng số tiền mà khách hàng đã chi tiêu cho nhiều danh mục khác nhau trong 2 năm.</a:t>
            </a:r>
          </a:p>
          <a:p>
            <a:pPr marL="416711" indent="-208355" lvl="1">
              <a:lnSpc>
                <a:spcPts val="2702"/>
              </a:lnSpc>
              <a:buFont typeface="Arial"/>
              <a:buChar char="•"/>
            </a:pPr>
            <a:r>
              <a:rPr lang="en-US" sz="1930">
                <a:solidFill>
                  <a:srgbClr val="FFFFFF"/>
                </a:solidFill>
                <a:latin typeface="Public Sans"/>
              </a:rPr>
              <a:t>Nhóm</a:t>
            </a:r>
            <a:r>
              <a:rPr lang="en-US" sz="1930">
                <a:solidFill>
                  <a:srgbClr val="FFFFFF"/>
                </a:solidFill>
                <a:latin typeface="Public Sans"/>
              </a:rPr>
              <a:t> "**Marital Status**"về 2 trạng thái: "Alone" and "Partner".</a:t>
            </a:r>
          </a:p>
          <a:p>
            <a:pPr marL="416711" indent="-208355" lvl="1">
              <a:lnSpc>
                <a:spcPts val="2702"/>
              </a:lnSpc>
              <a:buFont typeface="Arial"/>
              <a:buChar char="•"/>
            </a:pPr>
            <a:r>
              <a:rPr lang="en-US" sz="1930">
                <a:solidFill>
                  <a:srgbClr val="FFFFFF"/>
                </a:solidFill>
                <a:latin typeface="Public Sans"/>
              </a:rPr>
              <a:t>Tạo thuộc tính mới </a:t>
            </a:r>
            <a:r>
              <a:rPr lang="en-US" sz="1930">
                <a:solidFill>
                  <a:srgbClr val="FFFFFF"/>
                </a:solidFill>
                <a:latin typeface="Public Sans"/>
              </a:rPr>
              <a:t> "**Children**" để chỉ tổng số con trong hộ gia đình.</a:t>
            </a:r>
          </a:p>
          <a:p>
            <a:pPr marL="416711" indent="-208355" lvl="1">
              <a:lnSpc>
                <a:spcPts val="2702"/>
              </a:lnSpc>
              <a:buFont typeface="Arial"/>
              <a:buChar char="•"/>
            </a:pPr>
            <a:r>
              <a:rPr lang="en-US" sz="1930">
                <a:solidFill>
                  <a:srgbClr val="FFFFFF"/>
                </a:solidFill>
                <a:latin typeface="Public Sans"/>
              </a:rPr>
              <a:t>Tạo thuộc tính mới</a:t>
            </a:r>
            <a:r>
              <a:rPr lang="en-US" sz="1930">
                <a:solidFill>
                  <a:srgbClr val="FFFFFF"/>
                </a:solidFill>
                <a:latin typeface="Public Sans"/>
              </a:rPr>
              <a:t> "**Family_Size**" chỉ tổng số thành viên trong gia đình.</a:t>
            </a:r>
          </a:p>
          <a:p>
            <a:pPr marL="416711" indent="-208355" lvl="1">
              <a:lnSpc>
                <a:spcPts val="2702"/>
              </a:lnSpc>
              <a:buFont typeface="Arial"/>
              <a:buChar char="•"/>
            </a:pPr>
            <a:r>
              <a:rPr lang="en-US" sz="1930">
                <a:solidFill>
                  <a:srgbClr val="FFFFFF"/>
                </a:solidFill>
                <a:latin typeface="Public Sans"/>
              </a:rPr>
              <a:t>Tạo thuộc tính mới</a:t>
            </a:r>
            <a:r>
              <a:rPr lang="en-US" sz="1930">
                <a:solidFill>
                  <a:srgbClr val="FFFFFF"/>
                </a:solidFill>
                <a:latin typeface="Public Sans"/>
              </a:rPr>
              <a:t> "**Is_Parent**"  để biết khách hàng có là cha mẹ hay không.</a:t>
            </a:r>
          </a:p>
          <a:p>
            <a:pPr marL="416711" indent="-208355" lvl="1">
              <a:lnSpc>
                <a:spcPts val="2702"/>
              </a:lnSpc>
              <a:buFont typeface="Arial"/>
              <a:buChar char="•"/>
            </a:pPr>
            <a:r>
              <a:rPr lang="en-US" sz="1930">
                <a:solidFill>
                  <a:srgbClr val="FFFFFF"/>
                </a:solidFill>
                <a:latin typeface="Public Sans"/>
              </a:rPr>
              <a:t>Đơn giản hóa thuộc tính</a:t>
            </a:r>
            <a:r>
              <a:rPr lang="en-US" sz="1930">
                <a:solidFill>
                  <a:srgbClr val="FFFFFF"/>
                </a:solidFill>
                <a:latin typeface="Public Sans"/>
              </a:rPr>
              <a:t>"**Education**"</a:t>
            </a:r>
          </a:p>
          <a:p>
            <a:pPr marL="416711" indent="-208355" lvl="1">
              <a:lnSpc>
                <a:spcPts val="2702"/>
              </a:lnSpc>
              <a:buFont typeface="Arial"/>
              <a:buChar char="•"/>
            </a:pPr>
            <a:r>
              <a:rPr lang="en-US" sz="1930">
                <a:solidFill>
                  <a:srgbClr val="FFFFFF"/>
                </a:solidFill>
                <a:latin typeface="Public Sans"/>
              </a:rPr>
              <a:t> Xóa các thuộc tính không cần thiết (Dt_Customer, Z_CostContact, Z_Revenue, Year_Birth, ID).</a:t>
            </a:r>
          </a:p>
          <a:p>
            <a:pPr>
              <a:lnSpc>
                <a:spcPts val="2702"/>
              </a:lnSpc>
            </a:pPr>
          </a:p>
          <a:p>
            <a:pPr>
              <a:lnSpc>
                <a:spcPts val="270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11629024" cy="9344229"/>
          </a:xfrm>
          <a:prstGeom prst="rect">
            <a:avLst/>
          </a:prstGeom>
        </p:spPr>
      </p:pic>
      <p:sp>
        <p:nvSpPr>
          <p:cNvPr name="TextBox 3" id="3"/>
          <p:cNvSpPr txBox="true"/>
          <p:nvPr/>
        </p:nvSpPr>
        <p:spPr>
          <a:xfrm rot="0">
            <a:off x="11629024" y="0"/>
            <a:ext cx="6658976" cy="2609850"/>
          </a:xfrm>
          <a:prstGeom prst="rect">
            <a:avLst/>
          </a:prstGeom>
        </p:spPr>
        <p:txBody>
          <a:bodyPr anchor="t" rtlCol="false" tIns="0" lIns="0" bIns="0" rIns="0">
            <a:spAutoFit/>
          </a:bodyPr>
          <a:lstStyle/>
          <a:p>
            <a:pPr algn="ctr" marL="0" indent="0" lvl="0">
              <a:lnSpc>
                <a:spcPts val="10320"/>
              </a:lnSpc>
              <a:spcBef>
                <a:spcPct val="0"/>
              </a:spcBef>
            </a:pPr>
            <a:r>
              <a:rPr lang="en-US" sz="8600">
                <a:solidFill>
                  <a:srgbClr val="000000"/>
                </a:solidFill>
                <a:latin typeface="Francois One"/>
              </a:rPr>
              <a:t>Trực quan hóa các biến</a:t>
            </a:r>
          </a:p>
        </p:txBody>
      </p:sp>
      <p:sp>
        <p:nvSpPr>
          <p:cNvPr name="TextBox 4" id="4"/>
          <p:cNvSpPr txBox="true"/>
          <p:nvPr/>
        </p:nvSpPr>
        <p:spPr>
          <a:xfrm rot="0">
            <a:off x="11629024" y="3124113"/>
            <a:ext cx="6658976" cy="1569085"/>
          </a:xfrm>
          <a:prstGeom prst="rect">
            <a:avLst/>
          </a:prstGeom>
        </p:spPr>
        <p:txBody>
          <a:bodyPr anchor="t" rtlCol="false" tIns="0" lIns="0" bIns="0" rIns="0">
            <a:spAutoFit/>
          </a:bodyPr>
          <a:lstStyle/>
          <a:p>
            <a:pPr>
              <a:lnSpc>
                <a:spcPts val="4160"/>
              </a:lnSpc>
              <a:spcBef>
                <a:spcPct val="0"/>
              </a:spcBef>
            </a:pPr>
            <a:r>
              <a:rPr lang="en-US" sz="3200">
                <a:solidFill>
                  <a:srgbClr val="000000"/>
                </a:solidFill>
                <a:latin typeface="Public Sans"/>
              </a:rPr>
              <a:t>Biểu đồ thể hiện sự phân bố dữ liệu theo từng biến. Phát hiện các giá trị ngoại lai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3274060"/>
            <a:ext cx="18288000" cy="7012796"/>
          </a:xfrm>
          <a:prstGeom prst="rect">
            <a:avLst/>
          </a:prstGeom>
          <a:solidFill>
            <a:srgbClr val="FFFFFF"/>
          </a:solidFill>
        </p:spPr>
      </p:sp>
      <p:pic>
        <p:nvPicPr>
          <p:cNvPr name="Picture 3" id="3"/>
          <p:cNvPicPr>
            <a:picLocks noChangeAspect="true"/>
          </p:cNvPicPr>
          <p:nvPr/>
        </p:nvPicPr>
        <p:blipFill>
          <a:blip r:embed="rId2">
            <a:alphaModFix amt="50000"/>
          </a:blip>
          <a:srcRect l="0" t="17408" r="0" b="55746"/>
          <a:stretch>
            <a:fillRect/>
          </a:stretch>
        </p:blipFill>
        <p:spPr>
          <a:xfrm flipH="false" flipV="false" rot="0">
            <a:off x="0" y="0"/>
            <a:ext cx="18288000" cy="327406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607644" y="4874951"/>
            <a:ext cx="6885335" cy="5200625"/>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8338661" y="4874951"/>
            <a:ext cx="9340460" cy="5234763"/>
          </a:xfrm>
          <a:prstGeom prst="rect">
            <a:avLst/>
          </a:prstGeom>
        </p:spPr>
      </p:pic>
      <p:sp>
        <p:nvSpPr>
          <p:cNvPr name="TextBox 6" id="6"/>
          <p:cNvSpPr txBox="true"/>
          <p:nvPr/>
        </p:nvSpPr>
        <p:spPr>
          <a:xfrm rot="0">
            <a:off x="3979354" y="161925"/>
            <a:ext cx="9881051" cy="27432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FFFFFF"/>
                </a:solidFill>
                <a:latin typeface="Francois One"/>
              </a:rPr>
              <a:t>Xử lý dữ liệu trước khi phân cụm</a:t>
            </a:r>
          </a:p>
        </p:txBody>
      </p:sp>
      <p:sp>
        <p:nvSpPr>
          <p:cNvPr name="TextBox 7" id="7"/>
          <p:cNvSpPr txBox="true"/>
          <p:nvPr/>
        </p:nvSpPr>
        <p:spPr>
          <a:xfrm rot="0">
            <a:off x="731469" y="3413741"/>
            <a:ext cx="5981421" cy="1327859"/>
          </a:xfrm>
          <a:prstGeom prst="rect">
            <a:avLst/>
          </a:prstGeom>
        </p:spPr>
        <p:txBody>
          <a:bodyPr anchor="t" rtlCol="false" tIns="0" lIns="0" bIns="0" rIns="0">
            <a:spAutoFit/>
          </a:bodyPr>
          <a:lstStyle/>
          <a:p>
            <a:pPr algn="ctr">
              <a:lnSpc>
                <a:spcPts val="5280"/>
              </a:lnSpc>
            </a:pPr>
            <a:r>
              <a:rPr lang="en-US" sz="3771">
                <a:solidFill>
                  <a:srgbClr val="191919"/>
                </a:solidFill>
                <a:latin typeface="Public Sans"/>
              </a:rPr>
              <a:t>Mã hóa các cột phân loại sử dụng mã hóa nhãn</a:t>
            </a:r>
          </a:p>
        </p:txBody>
      </p:sp>
      <p:sp>
        <p:nvSpPr>
          <p:cNvPr name="TextBox 8" id="8"/>
          <p:cNvSpPr txBox="true"/>
          <p:nvPr/>
        </p:nvSpPr>
        <p:spPr>
          <a:xfrm rot="0">
            <a:off x="8919879" y="3413741"/>
            <a:ext cx="8100821" cy="1323467"/>
          </a:xfrm>
          <a:prstGeom prst="rect">
            <a:avLst/>
          </a:prstGeom>
        </p:spPr>
        <p:txBody>
          <a:bodyPr anchor="t" rtlCol="false" tIns="0" lIns="0" bIns="0" rIns="0">
            <a:spAutoFit/>
          </a:bodyPr>
          <a:lstStyle/>
          <a:p>
            <a:pPr algn="ctr">
              <a:lnSpc>
                <a:spcPts val="5278"/>
              </a:lnSpc>
            </a:pPr>
            <a:r>
              <a:rPr lang="en-US" sz="3770">
                <a:solidFill>
                  <a:srgbClr val="191919"/>
                </a:solidFill>
                <a:latin typeface="Public Sans"/>
              </a:rPr>
              <a:t>Chia tỷ lệ dữ liệu sử dụng phương pháp chia tỷ lệ tiêu chuẩn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2896"/>
        </a:solidFill>
      </p:bgPr>
    </p:bg>
    <p:spTree>
      <p:nvGrpSpPr>
        <p:cNvPr id="1" name=""/>
        <p:cNvGrpSpPr/>
        <p:nvPr/>
      </p:nvGrpSpPr>
      <p:grpSpPr>
        <a:xfrm>
          <a:off x="0" y="0"/>
          <a:ext cx="0" cy="0"/>
          <a:chOff x="0" y="0"/>
          <a:chExt cx="0" cy="0"/>
        </a:xfrm>
      </p:grpSpPr>
      <p:grpSp>
        <p:nvGrpSpPr>
          <p:cNvPr name="Group 2" id="2"/>
          <p:cNvGrpSpPr/>
          <p:nvPr/>
        </p:nvGrpSpPr>
        <p:grpSpPr>
          <a:xfrm rot="0">
            <a:off x="1028700" y="3115425"/>
            <a:ext cx="7073500" cy="4059138"/>
            <a:chOff x="0" y="0"/>
            <a:chExt cx="9431333" cy="5412184"/>
          </a:xfrm>
        </p:grpSpPr>
        <p:sp>
          <p:nvSpPr>
            <p:cNvPr name="TextBox 3" id="3"/>
            <p:cNvSpPr txBox="true"/>
            <p:nvPr/>
          </p:nvSpPr>
          <p:spPr>
            <a:xfrm rot="0">
              <a:off x="0" y="228600"/>
              <a:ext cx="9431333" cy="4185920"/>
            </a:xfrm>
            <a:prstGeom prst="rect">
              <a:avLst/>
            </a:prstGeom>
          </p:spPr>
          <p:txBody>
            <a:bodyPr anchor="t" rtlCol="false" tIns="0" lIns="0" bIns="0" rIns="0">
              <a:spAutoFit/>
            </a:bodyPr>
            <a:lstStyle/>
            <a:p>
              <a:pPr marL="0" indent="0" lvl="0">
                <a:lnSpc>
                  <a:spcPts val="11850"/>
                </a:lnSpc>
              </a:pPr>
              <a:r>
                <a:rPr lang="en-US" sz="11850">
                  <a:solidFill>
                    <a:srgbClr val="FFFFFF"/>
                  </a:solidFill>
                  <a:latin typeface="Francois One"/>
                </a:rPr>
                <a:t>Trực quan hóa dữ liệu </a:t>
              </a:r>
            </a:p>
          </p:txBody>
        </p:sp>
        <p:sp>
          <p:nvSpPr>
            <p:cNvPr name="TextBox 4" id="4"/>
            <p:cNvSpPr txBox="true"/>
            <p:nvPr/>
          </p:nvSpPr>
          <p:spPr>
            <a:xfrm rot="0">
              <a:off x="0" y="4738238"/>
              <a:ext cx="7444307" cy="436033"/>
            </a:xfrm>
            <a:prstGeom prst="rect">
              <a:avLst/>
            </a:prstGeom>
          </p:spPr>
          <p:txBody>
            <a:bodyPr anchor="t" rtlCol="false" tIns="0" lIns="0" bIns="0" rIns="0">
              <a:spAutoFit/>
            </a:bodyPr>
            <a:lstStyle/>
            <a:p>
              <a:pPr marL="0" indent="0" lvl="0">
                <a:lnSpc>
                  <a:spcPts val="2600"/>
                </a:lnSpc>
                <a:spcBef>
                  <a:spcPct val="0"/>
                </a:spcBef>
              </a:pPr>
            </a:p>
          </p:txBody>
        </p:sp>
      </p:grpSp>
      <p:sp>
        <p:nvSpPr>
          <p:cNvPr name="AutoShape 5" id="5"/>
          <p:cNvSpPr/>
          <p:nvPr/>
        </p:nvSpPr>
        <p:spPr>
          <a:xfrm rot="0">
            <a:off x="13463362" y="0"/>
            <a:ext cx="4824638" cy="10287000"/>
          </a:xfrm>
          <a:prstGeom prst="rect">
            <a:avLst/>
          </a:prstGeom>
          <a:solidFill>
            <a:srgbClr val="191919"/>
          </a:solidFill>
        </p:spPr>
      </p:sp>
      <p:grpSp>
        <p:nvGrpSpPr>
          <p:cNvPr name="Group 6" id="6"/>
          <p:cNvGrpSpPr>
            <a:grpSpLocks noChangeAspect="true"/>
          </p:cNvGrpSpPr>
          <p:nvPr/>
        </p:nvGrpSpPr>
        <p:grpSpPr>
          <a:xfrm rot="0">
            <a:off x="8307851" y="1580326"/>
            <a:ext cx="9608559" cy="7126348"/>
            <a:chOff x="0" y="0"/>
            <a:chExt cx="13716000" cy="10172700"/>
          </a:xfrm>
        </p:grpSpPr>
        <p:sp>
          <p:nvSpPr>
            <p:cNvPr name="Freeform 7" id="7"/>
            <p:cNvSpPr/>
            <p:nvPr/>
          </p:nvSpPr>
          <p:spPr>
            <a:xfrm flipH="false" flipV="false">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r="0" t="-393" b="-393"/>
              </a:stretch>
            </a:blipFill>
          </p:spPr>
        </p:sp>
        <p:sp>
          <p:nvSpPr>
            <p:cNvPr name="Freeform 8" id="8"/>
            <p:cNvSpPr/>
            <p:nvPr/>
          </p:nvSpPr>
          <p:spPr>
            <a:xfrm flipH="false" flipV="false">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2782" r="-2782" t="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00992" y="2014959"/>
            <a:ext cx="5613108" cy="5685380"/>
          </a:xfrm>
          <a:prstGeom prst="rect">
            <a:avLst/>
          </a:prstGeom>
        </p:spPr>
      </p:pic>
      <p:sp>
        <p:nvSpPr>
          <p:cNvPr name="TextBox 3" id="3"/>
          <p:cNvSpPr txBox="true"/>
          <p:nvPr/>
        </p:nvSpPr>
        <p:spPr>
          <a:xfrm rot="0">
            <a:off x="7862956" y="896644"/>
            <a:ext cx="10087558" cy="6706235"/>
          </a:xfrm>
          <a:prstGeom prst="rect">
            <a:avLst/>
          </a:prstGeom>
        </p:spPr>
        <p:txBody>
          <a:bodyPr anchor="t" rtlCol="false" tIns="0" lIns="0" bIns="0" rIns="0">
            <a:spAutoFit/>
          </a:bodyPr>
          <a:lstStyle/>
          <a:p>
            <a:pPr>
              <a:lnSpc>
                <a:spcPts val="4809"/>
              </a:lnSpc>
            </a:pPr>
            <a:r>
              <a:rPr lang="en-US" sz="3699">
                <a:solidFill>
                  <a:srgbClr val="191919"/>
                </a:solidFill>
                <a:latin typeface="Public Sans"/>
              </a:rPr>
              <a:t>Trong đề tài của nhóm, nhóm sử dụng công cụ Power BI để phân tích dữ liệu và trình bày kết quả phân tích. Power BI là một công cụ mạnh mẽ giúp cho người dùng có thể kết nối và tổ chức dữ liệu từ nhiều nguồn khác nhau, tạo các báo cáo và trực quan hóa dữ liệu một cách dễ dàng và nhanh chóng.</a:t>
            </a:r>
          </a:p>
          <a:p>
            <a:pPr>
              <a:lnSpc>
                <a:spcPts val="4809"/>
              </a:lnSpc>
            </a:pPr>
          </a:p>
          <a:p>
            <a:pPr marL="0" indent="0" lvl="0">
              <a:lnSpc>
                <a:spcPts val="4809"/>
              </a:lnSpc>
              <a:spcBef>
                <a:spcPct val="0"/>
              </a:spcBef>
            </a:pPr>
            <a:r>
              <a:rPr lang="en-US" sz="3699">
                <a:solidFill>
                  <a:srgbClr val="191919"/>
                </a:solidFill>
                <a:latin typeface="Public Sans"/>
              </a:rPr>
              <a:t>Power BI cung cấp nhiều loại biểu đồ và tính năng tùy chỉnh để người dùng có thể tạo ra các báo cáo đẹp mắt và chuyên nghiệp.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342949" y="1779167"/>
            <a:ext cx="5040383" cy="6728667"/>
          </a:xfrm>
          <a:prstGeom prst="rect">
            <a:avLst/>
          </a:prstGeom>
        </p:spPr>
      </p:pic>
      <p:grpSp>
        <p:nvGrpSpPr>
          <p:cNvPr name="Group 3" id="3"/>
          <p:cNvGrpSpPr/>
          <p:nvPr/>
        </p:nvGrpSpPr>
        <p:grpSpPr>
          <a:xfrm rot="0">
            <a:off x="1363639" y="3442132"/>
            <a:ext cx="8373113" cy="3624127"/>
            <a:chOff x="0" y="0"/>
            <a:chExt cx="11164151" cy="4832170"/>
          </a:xfrm>
        </p:grpSpPr>
        <p:sp>
          <p:nvSpPr>
            <p:cNvPr name="TextBox 4" id="4"/>
            <p:cNvSpPr txBox="true"/>
            <p:nvPr/>
          </p:nvSpPr>
          <p:spPr>
            <a:xfrm rot="0">
              <a:off x="0" y="0"/>
              <a:ext cx="11164151" cy="3657600"/>
            </a:xfrm>
            <a:prstGeom prst="rect">
              <a:avLst/>
            </a:prstGeom>
          </p:spPr>
          <p:txBody>
            <a:bodyPr anchor="t" rtlCol="false" tIns="0" lIns="0" bIns="0" rIns="0">
              <a:spAutoFit/>
            </a:bodyPr>
            <a:lstStyle/>
            <a:p>
              <a:pPr marL="0" indent="0" lvl="0">
                <a:lnSpc>
                  <a:spcPts val="10800"/>
                </a:lnSpc>
              </a:pPr>
              <a:r>
                <a:rPr lang="en-US" sz="9000">
                  <a:solidFill>
                    <a:srgbClr val="052896"/>
                  </a:solidFill>
                  <a:latin typeface="Francois One"/>
                </a:rPr>
                <a:t>Các biểu đồ thể hiện sự phân bố</a:t>
              </a:r>
            </a:p>
          </p:txBody>
        </p:sp>
        <p:sp>
          <p:nvSpPr>
            <p:cNvPr name="TextBox 5" id="5"/>
            <p:cNvSpPr txBox="true"/>
            <p:nvPr/>
          </p:nvSpPr>
          <p:spPr>
            <a:xfrm rot="0">
              <a:off x="0" y="4149756"/>
              <a:ext cx="11164151" cy="682413"/>
            </a:xfrm>
            <a:prstGeom prst="rect">
              <a:avLst/>
            </a:prstGeom>
          </p:spPr>
          <p:txBody>
            <a:bodyPr anchor="t" rtlCol="false" tIns="0" lIns="0" bIns="0" rIns="0">
              <a:spAutoFit/>
            </a:bodyPr>
            <a:lstStyle/>
            <a:p>
              <a:pPr marL="0" indent="0" lvl="0">
                <a:lnSpc>
                  <a:spcPts val="4160"/>
                </a:lnSpc>
              </a:pPr>
              <a:r>
                <a:rPr lang="en-US" sz="3200">
                  <a:solidFill>
                    <a:srgbClr val="052896"/>
                  </a:solidFill>
                  <a:latin typeface="Public Sans"/>
                </a:rPr>
                <a:t>.</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52" t="0" r="3427" b="2244"/>
          <a:stretch>
            <a:fillRect/>
          </a:stretch>
        </p:blipFill>
        <p:spPr>
          <a:xfrm flipH="false" flipV="false" rot="0">
            <a:off x="98861" y="0"/>
            <a:ext cx="18090278" cy="10318025"/>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694"/>
          <a:stretch>
            <a:fillRect/>
          </a:stretch>
        </p:blipFill>
        <p:spPr>
          <a:xfrm flipH="false" flipV="false" rot="0">
            <a:off x="0" y="0"/>
            <a:ext cx="18288000" cy="10287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p:cSld>
    <p:bg>
      <p:bgPr>
        <a:solidFill>
          <a:srgbClr val="052896"/>
        </a:solidFill>
      </p:bgPr>
    </p:bg>
    <p:spTree>
      <p:nvGrpSpPr>
        <p:cNvPr id="1" name=""/>
        <p:cNvGrpSpPr/>
        <p:nvPr/>
      </p:nvGrpSpPr>
      <p:grpSpPr>
        <a:xfrm>
          <a:off x="0" y="0"/>
          <a:ext cx="0" cy="0"/>
          <a:chOff x="0" y="0"/>
          <a:chExt cx="0" cy="0"/>
        </a:xfrm>
      </p:grpSpPr>
      <p:sp>
        <p:nvSpPr>
          <p:cNvPr name="AutoShape 2" id="2"/>
          <p:cNvSpPr/>
          <p:nvPr/>
        </p:nvSpPr>
        <p:spPr>
          <a:xfrm rot="-6291631">
            <a:off x="-3267573" y="135072"/>
            <a:ext cx="13593765" cy="10097433"/>
          </a:xfrm>
          <a:prstGeom prst="rect">
            <a:avLst/>
          </a:prstGeom>
          <a:solidFill>
            <a:srgbClr val="FFFFFF"/>
          </a:solidFill>
        </p:spPr>
      </p:sp>
      <p:grpSp>
        <p:nvGrpSpPr>
          <p:cNvPr name="Group 3" id="3"/>
          <p:cNvGrpSpPr/>
          <p:nvPr/>
        </p:nvGrpSpPr>
        <p:grpSpPr>
          <a:xfrm rot="0">
            <a:off x="1318193" y="4260969"/>
            <a:ext cx="6493328" cy="1845639"/>
            <a:chOff x="0" y="0"/>
            <a:chExt cx="8657771" cy="2460852"/>
          </a:xfrm>
        </p:grpSpPr>
        <p:sp>
          <p:nvSpPr>
            <p:cNvPr name="TextBox 4" id="4"/>
            <p:cNvSpPr txBox="true"/>
            <p:nvPr/>
          </p:nvSpPr>
          <p:spPr>
            <a:xfrm rot="0">
              <a:off x="0" y="291148"/>
              <a:ext cx="8657771" cy="889000"/>
            </a:xfrm>
            <a:prstGeom prst="rect">
              <a:avLst/>
            </a:prstGeom>
          </p:spPr>
          <p:txBody>
            <a:bodyPr anchor="t" rtlCol="false" tIns="0" lIns="0" bIns="0" rIns="0">
              <a:spAutoFit/>
            </a:bodyPr>
            <a:lstStyle/>
            <a:p>
              <a:pPr algn="l" marL="0" indent="0" lvl="0">
                <a:lnSpc>
                  <a:spcPts val="5279"/>
                </a:lnSpc>
                <a:spcBef>
                  <a:spcPct val="0"/>
                </a:spcBef>
              </a:pPr>
              <a:r>
                <a:rPr lang="en-US" sz="4399">
                  <a:solidFill>
                    <a:srgbClr val="052896"/>
                  </a:solidFill>
                  <a:latin typeface="Francois One"/>
                </a:rPr>
                <a:t>Thành viên nhóm nhóm 11</a:t>
              </a:r>
            </a:p>
          </p:txBody>
        </p:sp>
        <p:sp>
          <p:nvSpPr>
            <p:cNvPr name="TextBox 5" id="5"/>
            <p:cNvSpPr txBox="true"/>
            <p:nvPr/>
          </p:nvSpPr>
          <p:spPr>
            <a:xfrm rot="0">
              <a:off x="0" y="1878198"/>
              <a:ext cx="8657771" cy="585170"/>
            </a:xfrm>
            <a:prstGeom prst="rect">
              <a:avLst/>
            </a:prstGeom>
          </p:spPr>
          <p:txBody>
            <a:bodyPr anchor="t" rtlCol="false" tIns="0" lIns="0" bIns="0" rIns="0">
              <a:spAutoFit/>
            </a:bodyPr>
            <a:lstStyle/>
            <a:p>
              <a:pPr algn="l" marL="0" indent="0" lvl="0">
                <a:lnSpc>
                  <a:spcPts val="3532"/>
                </a:lnSpc>
                <a:spcBef>
                  <a:spcPct val="0"/>
                </a:spcBef>
              </a:pPr>
            </a:p>
          </p:txBody>
        </p:sp>
      </p:grpSp>
      <p:sp>
        <p:nvSpPr>
          <p:cNvPr name="TextBox 6" id="6"/>
          <p:cNvSpPr txBox="true"/>
          <p:nvPr/>
        </p:nvSpPr>
        <p:spPr>
          <a:xfrm rot="0">
            <a:off x="9994144" y="3932555"/>
            <a:ext cx="6559588" cy="2326640"/>
          </a:xfrm>
          <a:prstGeom prst="rect">
            <a:avLst/>
          </a:prstGeom>
        </p:spPr>
        <p:txBody>
          <a:bodyPr anchor="t" rtlCol="false" tIns="0" lIns="0" bIns="0" rIns="0">
            <a:spAutoFit/>
          </a:bodyPr>
          <a:lstStyle/>
          <a:p>
            <a:pPr marL="949961" indent="-474980" lvl="1">
              <a:lnSpc>
                <a:spcPts val="6160"/>
              </a:lnSpc>
              <a:buFont typeface="Arial"/>
              <a:buChar char="•"/>
            </a:pPr>
            <a:r>
              <a:rPr lang="en-US" sz="4400">
                <a:solidFill>
                  <a:srgbClr val="FFFFFF"/>
                </a:solidFill>
                <a:latin typeface="Public Sans"/>
              </a:rPr>
              <a:t>Nguyễn Thanh Hùng</a:t>
            </a:r>
          </a:p>
          <a:p>
            <a:pPr marL="949961" indent="-474980" lvl="1">
              <a:lnSpc>
                <a:spcPts val="6160"/>
              </a:lnSpc>
              <a:buFont typeface="Arial"/>
              <a:buChar char="•"/>
            </a:pPr>
            <a:r>
              <a:rPr lang="en-US" sz="4400">
                <a:solidFill>
                  <a:srgbClr val="FFFFFF"/>
                </a:solidFill>
                <a:latin typeface="Public Sans"/>
              </a:rPr>
              <a:t>Lê Hoàng Khang</a:t>
            </a:r>
          </a:p>
          <a:p>
            <a:pPr marL="949961" indent="-474980" lvl="1">
              <a:lnSpc>
                <a:spcPts val="6160"/>
              </a:lnSpc>
              <a:buFont typeface="Arial"/>
              <a:buChar char="•"/>
            </a:pPr>
            <a:r>
              <a:rPr lang="en-US" sz="4400">
                <a:solidFill>
                  <a:srgbClr val="FFFFFF"/>
                </a:solidFill>
                <a:latin typeface="Public Sans"/>
              </a:rPr>
              <a:t>Vũ Trung Kiên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19974" y="222418"/>
            <a:ext cx="17580385" cy="9768634"/>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63621" y="3645761"/>
            <a:ext cx="9557167" cy="2995477"/>
            <a:chOff x="0" y="0"/>
            <a:chExt cx="12742889" cy="3993970"/>
          </a:xfrm>
        </p:grpSpPr>
        <p:sp>
          <p:nvSpPr>
            <p:cNvPr name="TextBox 3" id="3"/>
            <p:cNvSpPr txBox="true"/>
            <p:nvPr/>
          </p:nvSpPr>
          <p:spPr>
            <a:xfrm rot="0">
              <a:off x="0" y="9525"/>
              <a:ext cx="12742889" cy="2809875"/>
            </a:xfrm>
            <a:prstGeom prst="rect">
              <a:avLst/>
            </a:prstGeom>
          </p:spPr>
          <p:txBody>
            <a:bodyPr anchor="t" rtlCol="false" tIns="0" lIns="0" bIns="0" rIns="0">
              <a:spAutoFit/>
            </a:bodyPr>
            <a:lstStyle/>
            <a:p>
              <a:pPr algn="l" marL="0" indent="0" lvl="0">
                <a:lnSpc>
                  <a:spcPts val="8399"/>
                </a:lnSpc>
                <a:spcBef>
                  <a:spcPct val="0"/>
                </a:spcBef>
              </a:pPr>
              <a:r>
                <a:rPr lang="en-US" sz="6999" u="none">
                  <a:solidFill>
                    <a:srgbClr val="052896"/>
                  </a:solidFill>
                  <a:latin typeface="Francois One"/>
                </a:rPr>
                <a:t>Các biểu đồ thể hiện phần trăm và tổng</a:t>
              </a:r>
            </a:p>
          </p:txBody>
        </p:sp>
        <p:sp>
          <p:nvSpPr>
            <p:cNvPr name="TextBox 4" id="4"/>
            <p:cNvSpPr txBox="true"/>
            <p:nvPr/>
          </p:nvSpPr>
          <p:spPr>
            <a:xfrm rot="0">
              <a:off x="0" y="3321081"/>
              <a:ext cx="12742889" cy="672888"/>
            </a:xfrm>
            <a:prstGeom prst="rect">
              <a:avLst/>
            </a:prstGeom>
          </p:spPr>
          <p:txBody>
            <a:bodyPr anchor="t" rtlCol="false" tIns="0" lIns="0" bIns="0" rIns="0">
              <a:spAutoFit/>
            </a:bodyPr>
            <a:lstStyle/>
            <a:p>
              <a:pPr marL="0" indent="0" lvl="0">
                <a:lnSpc>
                  <a:spcPts val="4160"/>
                </a:lnSpc>
              </a:pPr>
              <a:r>
                <a:rPr lang="en-US" sz="3200">
                  <a:solidFill>
                    <a:srgbClr val="052896"/>
                  </a:solidFill>
                  <a:latin typeface="Francois One"/>
                </a:rPr>
                <a:t>Thêm văn bản khác</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0943" y="1422783"/>
            <a:ext cx="5317242" cy="7441433"/>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30" r="0" b="630"/>
          <a:stretch>
            <a:fillRect/>
          </a:stretch>
        </p:blipFill>
        <p:spPr>
          <a:xfrm flipH="false" flipV="false" rot="0">
            <a:off x="496754" y="290528"/>
            <a:ext cx="17507373" cy="9710281"/>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93522" y="258973"/>
            <a:ext cx="17669542" cy="9786452"/>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71901" y="609492"/>
            <a:ext cx="17648361" cy="9117527"/>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1751319">
            <a:off x="-4261500" y="2872817"/>
            <a:ext cx="24034089" cy="11161790"/>
          </a:xfrm>
          <a:prstGeom prst="rect">
            <a:avLst/>
          </a:prstGeom>
          <a:solidFill>
            <a:srgbClr val="052896"/>
          </a:solidFill>
        </p:spPr>
      </p:sp>
      <p:sp>
        <p:nvSpPr>
          <p:cNvPr name="AutoShape 3" id="3"/>
          <p:cNvSpPr/>
          <p:nvPr/>
        </p:nvSpPr>
        <p:spPr>
          <a:xfrm rot="0">
            <a:off x="1028700" y="1028700"/>
            <a:ext cx="16230600" cy="8229600"/>
          </a:xfrm>
          <a:prstGeom prst="rect">
            <a:avLst/>
          </a:prstGeom>
          <a:solidFill>
            <a:srgbClr val="FE8B70"/>
          </a:solidFill>
        </p:spPr>
      </p:sp>
      <p:grpSp>
        <p:nvGrpSpPr>
          <p:cNvPr name="Group 4" id="4"/>
          <p:cNvGrpSpPr/>
          <p:nvPr/>
        </p:nvGrpSpPr>
        <p:grpSpPr>
          <a:xfrm rot="0">
            <a:off x="4421469" y="4204691"/>
            <a:ext cx="9445063" cy="1877618"/>
            <a:chOff x="0" y="0"/>
            <a:chExt cx="12593417" cy="2503490"/>
          </a:xfrm>
        </p:grpSpPr>
        <p:sp>
          <p:nvSpPr>
            <p:cNvPr name="TextBox 5" id="5"/>
            <p:cNvSpPr txBox="true"/>
            <p:nvPr/>
          </p:nvSpPr>
          <p:spPr>
            <a:xfrm rot="0">
              <a:off x="729995" y="1903204"/>
              <a:ext cx="11133427" cy="600287"/>
            </a:xfrm>
            <a:prstGeom prst="rect">
              <a:avLst/>
            </a:prstGeom>
          </p:spPr>
          <p:txBody>
            <a:bodyPr anchor="t" rtlCol="false" tIns="0" lIns="0" bIns="0" rIns="0">
              <a:spAutoFit/>
            </a:bodyPr>
            <a:lstStyle/>
            <a:p>
              <a:pPr algn="ctr" marL="0" indent="0" lvl="0">
                <a:lnSpc>
                  <a:spcPts val="3639"/>
                </a:lnSpc>
              </a:pPr>
            </a:p>
          </p:txBody>
        </p:sp>
        <p:sp>
          <p:nvSpPr>
            <p:cNvPr name="TextBox 6" id="6"/>
            <p:cNvSpPr txBox="true"/>
            <p:nvPr/>
          </p:nvSpPr>
          <p:spPr>
            <a:xfrm rot="0">
              <a:off x="0" y="123825"/>
              <a:ext cx="12593417" cy="1171575"/>
            </a:xfrm>
            <a:prstGeom prst="rect">
              <a:avLst/>
            </a:prstGeom>
          </p:spPr>
          <p:txBody>
            <a:bodyPr anchor="t" rtlCol="false" tIns="0" lIns="0" bIns="0" rIns="0">
              <a:spAutoFit/>
            </a:bodyPr>
            <a:lstStyle/>
            <a:p>
              <a:pPr algn="ctr" marL="0" indent="0" lvl="0">
                <a:lnSpc>
                  <a:spcPts val="6375"/>
                </a:lnSpc>
              </a:pPr>
              <a:r>
                <a:rPr lang="en-US" sz="6375">
                  <a:solidFill>
                    <a:srgbClr val="191919"/>
                  </a:solidFill>
                  <a:latin typeface="Francois One"/>
                </a:rPr>
                <a:t>05 Dashboard</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73086" y="190498"/>
            <a:ext cx="17721748" cy="9917242"/>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712" r="0" b="15712"/>
          <a:stretch>
            <a:fillRect/>
          </a:stretch>
        </p:blipFill>
        <p:spPr>
          <a:xfrm flipH="false" flipV="false" rot="0">
            <a:off x="-55409" y="0"/>
            <a:ext cx="18343409" cy="6810349"/>
          </a:xfrm>
          <a:prstGeom prst="rect">
            <a:avLst/>
          </a:prstGeom>
        </p:spPr>
      </p:pic>
      <p:sp>
        <p:nvSpPr>
          <p:cNvPr name="TextBox 3" id="3"/>
          <p:cNvSpPr txBox="true"/>
          <p:nvPr/>
        </p:nvSpPr>
        <p:spPr>
          <a:xfrm rot="0">
            <a:off x="0" y="5600674"/>
            <a:ext cx="8915969" cy="2419350"/>
          </a:xfrm>
          <a:prstGeom prst="rect">
            <a:avLst/>
          </a:prstGeom>
        </p:spPr>
        <p:txBody>
          <a:bodyPr anchor="t" rtlCol="false" tIns="0" lIns="0" bIns="0" rIns="0">
            <a:spAutoFit/>
          </a:bodyPr>
          <a:lstStyle/>
          <a:p>
            <a:pPr marL="0" indent="0" lvl="0">
              <a:lnSpc>
                <a:spcPts val="9569"/>
              </a:lnSpc>
            </a:pPr>
            <a:r>
              <a:rPr lang="en-US" sz="7974">
                <a:solidFill>
                  <a:srgbClr val="000000"/>
                </a:solidFill>
                <a:latin typeface="Francois One Bold"/>
              </a:rPr>
              <a:t>Customer segmentation</a:t>
            </a:r>
          </a:p>
        </p:txBody>
      </p:sp>
      <p:sp>
        <p:nvSpPr>
          <p:cNvPr name="TextBox 4" id="4"/>
          <p:cNvSpPr txBox="true"/>
          <p:nvPr/>
        </p:nvSpPr>
        <p:spPr>
          <a:xfrm rot="0">
            <a:off x="7787657" y="6794500"/>
            <a:ext cx="9471643" cy="2463800"/>
          </a:xfrm>
          <a:prstGeom prst="rect">
            <a:avLst/>
          </a:prstGeom>
        </p:spPr>
        <p:txBody>
          <a:bodyPr anchor="t" rtlCol="false" tIns="0" lIns="0" bIns="0" rIns="0">
            <a:spAutoFit/>
          </a:bodyPr>
          <a:lstStyle/>
          <a:p>
            <a:pPr algn="just">
              <a:lnSpc>
                <a:spcPts val="2799"/>
              </a:lnSpc>
            </a:pPr>
            <a:r>
              <a:rPr lang="en-US" sz="1999">
                <a:solidFill>
                  <a:srgbClr val="000000"/>
                </a:solidFill>
                <a:latin typeface="Public Sans Bold"/>
              </a:rPr>
              <a:t>Phân khúc khách hàng là quá trình tách khách hàng thành các nhóm dựa trên những đặc điểm nhất định mà họ chia sẻ. Phân khúc cung cấp một cách đơn giản để tổ chức và quản lý các mối quan hệ của công ty với khách hàng. Quá trình này cũng giúp dễ dàng điều chỉnh và cá nhân hóa các nỗ lực tiếp thị, dịch vụ và bán hàng của công ty theo nhu cầu của các nhóm cụ thể. Điều này giúp tăng cường lòng trung thành và chuyển đổi của khách hàng</a:t>
            </a:r>
          </a:p>
          <a:p>
            <a:pPr algn="just" marL="0" indent="0" lvl="0">
              <a:lnSpc>
                <a:spcPts val="279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026" t="0" r="1936" b="0"/>
          <a:stretch>
            <a:fillRect/>
          </a:stretch>
        </p:blipFill>
        <p:spPr>
          <a:xfrm flipH="false" flipV="false" rot="0">
            <a:off x="0" y="4927890"/>
            <a:ext cx="8814499" cy="535911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842022" y="1028700"/>
            <a:ext cx="11357419" cy="2277037"/>
          </a:xfrm>
          <a:prstGeom prst="rect">
            <a:avLst/>
          </a:prstGeom>
        </p:spPr>
      </p:pic>
      <p:grpSp>
        <p:nvGrpSpPr>
          <p:cNvPr name="Group 4" id="4"/>
          <p:cNvGrpSpPr/>
          <p:nvPr/>
        </p:nvGrpSpPr>
        <p:grpSpPr>
          <a:xfrm rot="0">
            <a:off x="9520731" y="3797962"/>
            <a:ext cx="8194994" cy="2859189"/>
            <a:chOff x="0" y="0"/>
            <a:chExt cx="10926658" cy="3812252"/>
          </a:xfrm>
        </p:grpSpPr>
        <p:sp>
          <p:nvSpPr>
            <p:cNvPr name="TextBox 5" id="5"/>
            <p:cNvSpPr txBox="true"/>
            <p:nvPr/>
          </p:nvSpPr>
          <p:spPr>
            <a:xfrm rot="0">
              <a:off x="0" y="991654"/>
              <a:ext cx="10926658" cy="2820598"/>
            </a:xfrm>
            <a:prstGeom prst="rect">
              <a:avLst/>
            </a:prstGeom>
          </p:spPr>
          <p:txBody>
            <a:bodyPr anchor="t" rtlCol="false" tIns="0" lIns="0" bIns="0" rIns="0">
              <a:spAutoFit/>
            </a:bodyPr>
            <a:lstStyle/>
            <a:p>
              <a:pPr marL="470501" indent="-235250" lvl="1">
                <a:lnSpc>
                  <a:spcPts val="2833"/>
                </a:lnSpc>
                <a:buFont typeface="Arial"/>
                <a:buChar char="•"/>
              </a:pPr>
              <a:r>
                <a:rPr lang="en-US" sz="2179">
                  <a:solidFill>
                    <a:srgbClr val="000000"/>
                  </a:solidFill>
                  <a:latin typeface="Public Sans"/>
                </a:rPr>
                <a:t>K-means clustering là một trong những thuật toán học máy không giám sát (unsupervised learning) đơn giản và phổ biến.</a:t>
              </a:r>
            </a:p>
            <a:p>
              <a:pPr marL="470501" indent="-235250" lvl="1">
                <a:lnSpc>
                  <a:spcPts val="2833"/>
                </a:lnSpc>
                <a:buFont typeface="Arial"/>
                <a:buChar char="•"/>
              </a:pPr>
              <a:r>
                <a:rPr lang="en-US" sz="2179">
                  <a:solidFill>
                    <a:srgbClr val="000000"/>
                  </a:solidFill>
                  <a:latin typeface="Public Sans"/>
                </a:rPr>
                <a:t>Mục đích của phân cụm là tìm ra bản chất bên trong các nhóm của dữ liệu.</a:t>
              </a:r>
            </a:p>
            <a:p>
              <a:pPr marL="0" indent="0" lvl="0">
                <a:lnSpc>
                  <a:spcPts val="2833"/>
                </a:lnSpc>
              </a:pPr>
            </a:p>
          </p:txBody>
        </p:sp>
        <p:sp>
          <p:nvSpPr>
            <p:cNvPr name="TextBox 6" id="6"/>
            <p:cNvSpPr txBox="true"/>
            <p:nvPr/>
          </p:nvSpPr>
          <p:spPr>
            <a:xfrm rot="0">
              <a:off x="0" y="-38100"/>
              <a:ext cx="9122762" cy="559078"/>
            </a:xfrm>
            <a:prstGeom prst="rect">
              <a:avLst/>
            </a:prstGeom>
          </p:spPr>
          <p:txBody>
            <a:bodyPr anchor="t" rtlCol="false" tIns="0" lIns="0" bIns="0" rIns="0">
              <a:spAutoFit/>
            </a:bodyPr>
            <a:lstStyle/>
            <a:p>
              <a:pPr marL="0" indent="0" lvl="0">
                <a:lnSpc>
                  <a:spcPts val="3373"/>
                </a:lnSpc>
              </a:pPr>
              <a:r>
                <a:rPr lang="en-US" sz="2594">
                  <a:solidFill>
                    <a:srgbClr val="000000"/>
                  </a:solidFill>
                  <a:latin typeface="Public Sans"/>
                </a:rPr>
                <a:t>Define</a:t>
              </a:r>
            </a:p>
          </p:txBody>
        </p:sp>
      </p:grpSp>
      <p:sp>
        <p:nvSpPr>
          <p:cNvPr name="TextBox 7" id="7"/>
          <p:cNvSpPr txBox="true"/>
          <p:nvPr/>
        </p:nvSpPr>
        <p:spPr>
          <a:xfrm rot="0">
            <a:off x="9520731" y="7120800"/>
            <a:ext cx="6486979" cy="2603044"/>
          </a:xfrm>
          <a:prstGeom prst="rect">
            <a:avLst/>
          </a:prstGeom>
        </p:spPr>
        <p:txBody>
          <a:bodyPr anchor="t" rtlCol="false" tIns="0" lIns="0" bIns="0" rIns="0">
            <a:spAutoFit/>
          </a:bodyPr>
          <a:lstStyle/>
          <a:p>
            <a:pPr marL="493485" indent="-246743" lvl="1">
              <a:lnSpc>
                <a:spcPts val="2971"/>
              </a:lnSpc>
              <a:buFont typeface="Arial"/>
              <a:buChar char="•"/>
            </a:pPr>
            <a:r>
              <a:rPr lang="en-US" sz="2285">
                <a:solidFill>
                  <a:srgbClr val="000000"/>
                </a:solidFill>
                <a:latin typeface="Public Sans"/>
              </a:rPr>
              <a:t>Trong thuật toán K-means clustering, chúng ta không biết nhãn (label) của từng điểm dữ liệu.</a:t>
            </a:r>
          </a:p>
          <a:p>
            <a:pPr marL="493485" indent="-246743" lvl="1">
              <a:lnSpc>
                <a:spcPts val="2971"/>
              </a:lnSpc>
              <a:buFont typeface="Arial"/>
              <a:buChar char="•"/>
            </a:pPr>
            <a:r>
              <a:rPr lang="en-US" sz="2285">
                <a:solidFill>
                  <a:srgbClr val="000000"/>
                </a:solidFill>
                <a:latin typeface="Public Sans"/>
              </a:rPr>
              <a:t> Mục đích là làm thể nào để phân dữ liệu thành các cụm (cluster) khác nhau sao cho </a:t>
            </a:r>
            <a:r>
              <a:rPr lang="en-US" sz="2285">
                <a:solidFill>
                  <a:srgbClr val="000000"/>
                </a:solidFill>
                <a:latin typeface="Public Sans"/>
              </a:rPr>
              <a:t>dữ liệu trong cùng một cụm có tính chất giống nhau.</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29517" y="953989"/>
            <a:ext cx="8428965" cy="587883"/>
          </a:xfrm>
          <a:prstGeom prst="rect">
            <a:avLst/>
          </a:prstGeom>
        </p:spPr>
        <p:txBody>
          <a:bodyPr anchor="t" rtlCol="false" tIns="0" lIns="0" bIns="0" rIns="0">
            <a:spAutoFit/>
          </a:bodyPr>
          <a:lstStyle/>
          <a:p>
            <a:pPr algn="ctr" marL="0" indent="0" lvl="0">
              <a:lnSpc>
                <a:spcPts val="4716"/>
              </a:lnSpc>
              <a:spcBef>
                <a:spcPct val="0"/>
              </a:spcBef>
            </a:pPr>
            <a:r>
              <a:rPr lang="en-US" sz="3600" spc="107">
                <a:solidFill>
                  <a:srgbClr val="191919"/>
                </a:solidFill>
                <a:latin typeface="Clear Sans Bold"/>
              </a:rPr>
              <a:t>Cách hoạt động của K-means</a:t>
            </a:r>
          </a:p>
        </p:txBody>
      </p:sp>
      <p:grpSp>
        <p:nvGrpSpPr>
          <p:cNvPr name="Group 3" id="3"/>
          <p:cNvGrpSpPr/>
          <p:nvPr/>
        </p:nvGrpSpPr>
        <p:grpSpPr>
          <a:xfrm rot="0">
            <a:off x="1583196" y="2961510"/>
            <a:ext cx="4451844" cy="2071362"/>
            <a:chOff x="0" y="0"/>
            <a:chExt cx="6667622" cy="3102323"/>
          </a:xfrm>
        </p:grpSpPr>
        <p:sp>
          <p:nvSpPr>
            <p:cNvPr name="Freeform 4" id="4"/>
            <p:cNvSpPr/>
            <p:nvPr/>
          </p:nvSpPr>
          <p:spPr>
            <a:xfrm flipH="false" flipV="false">
              <a:off x="0" y="0"/>
              <a:ext cx="6667622" cy="3102323"/>
            </a:xfrm>
            <a:custGeom>
              <a:avLst/>
              <a:gdLst/>
              <a:ahLst/>
              <a:cxnLst/>
              <a:rect r="r" b="b" t="t" l="l"/>
              <a:pathLst>
                <a:path h="3102323" w="6667622">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grpSp>
        <p:nvGrpSpPr>
          <p:cNvPr name="Group 5" id="5"/>
          <p:cNvGrpSpPr/>
          <p:nvPr/>
        </p:nvGrpSpPr>
        <p:grpSpPr>
          <a:xfrm rot="0">
            <a:off x="1170395" y="3510789"/>
            <a:ext cx="825601" cy="972803"/>
            <a:chOff x="0" y="0"/>
            <a:chExt cx="1100801" cy="1297070"/>
          </a:xfrm>
        </p:grpSpPr>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565" t="0" r="7565" b="0"/>
            <a:stretch>
              <a:fillRect/>
            </a:stretch>
          </p:blipFill>
          <p:spPr>
            <a:xfrm flipH="false" flipV="false" rot="0">
              <a:off x="0" y="0"/>
              <a:ext cx="1100801" cy="1297070"/>
            </a:xfrm>
            <a:prstGeom prst="rect">
              <a:avLst/>
            </a:prstGeom>
          </p:spPr>
        </p:pic>
        <p:sp>
          <p:nvSpPr>
            <p:cNvPr name="TextBox 7" id="7"/>
            <p:cNvSpPr txBox="true"/>
            <p:nvPr/>
          </p:nvSpPr>
          <p:spPr>
            <a:xfrm rot="0">
              <a:off x="143037" y="239451"/>
              <a:ext cx="814728" cy="770543"/>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01</a:t>
              </a:r>
            </a:p>
          </p:txBody>
        </p:sp>
      </p:grpSp>
      <p:sp>
        <p:nvSpPr>
          <p:cNvPr name="TextBox 8" id="8"/>
          <p:cNvSpPr txBox="true"/>
          <p:nvPr/>
        </p:nvSpPr>
        <p:spPr>
          <a:xfrm rot="0">
            <a:off x="2172876" y="3652438"/>
            <a:ext cx="3519264" cy="717232"/>
          </a:xfrm>
          <a:prstGeom prst="rect">
            <a:avLst/>
          </a:prstGeom>
        </p:spPr>
        <p:txBody>
          <a:bodyPr anchor="t" rtlCol="false" tIns="0" lIns="0" bIns="0" rIns="0">
            <a:spAutoFit/>
          </a:bodyPr>
          <a:lstStyle/>
          <a:p>
            <a:pPr>
              <a:lnSpc>
                <a:spcPts val="2887"/>
              </a:lnSpc>
            </a:pPr>
            <a:r>
              <a:rPr lang="en-US" sz="1925" spc="96">
                <a:solidFill>
                  <a:srgbClr val="191919"/>
                </a:solidFill>
                <a:latin typeface="Arimo"/>
              </a:rPr>
              <a:t>Bước 1: Xác định số lượng các cụm k</a:t>
            </a:r>
          </a:p>
        </p:txBody>
      </p:sp>
      <p:grpSp>
        <p:nvGrpSpPr>
          <p:cNvPr name="Group 9" id="9"/>
          <p:cNvGrpSpPr/>
          <p:nvPr/>
        </p:nvGrpSpPr>
        <p:grpSpPr>
          <a:xfrm rot="0">
            <a:off x="7124478" y="2961510"/>
            <a:ext cx="4451844" cy="2071362"/>
            <a:chOff x="0" y="0"/>
            <a:chExt cx="6667622" cy="3102323"/>
          </a:xfrm>
        </p:grpSpPr>
        <p:sp>
          <p:nvSpPr>
            <p:cNvPr name="Freeform 10" id="10"/>
            <p:cNvSpPr/>
            <p:nvPr/>
          </p:nvSpPr>
          <p:spPr>
            <a:xfrm flipH="false" flipV="false">
              <a:off x="0" y="0"/>
              <a:ext cx="6667622" cy="3102323"/>
            </a:xfrm>
            <a:custGeom>
              <a:avLst/>
              <a:gdLst/>
              <a:ahLst/>
              <a:cxnLst/>
              <a:rect r="r" b="b" t="t" l="l"/>
              <a:pathLst>
                <a:path h="3102323" w="6667622">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3EDAD8"/>
            </a:solidFill>
          </p:spPr>
        </p:sp>
      </p:grpSp>
      <p:grpSp>
        <p:nvGrpSpPr>
          <p:cNvPr name="Group 11" id="11"/>
          <p:cNvGrpSpPr/>
          <p:nvPr/>
        </p:nvGrpSpPr>
        <p:grpSpPr>
          <a:xfrm rot="0">
            <a:off x="6711678" y="3510789"/>
            <a:ext cx="825601" cy="972803"/>
            <a:chOff x="0" y="0"/>
            <a:chExt cx="1100801" cy="1297070"/>
          </a:xfrm>
        </p:grpSpPr>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65" t="0" r="7565" b="0"/>
            <a:stretch>
              <a:fillRect/>
            </a:stretch>
          </p:blipFill>
          <p:spPr>
            <a:xfrm flipH="false" flipV="false" rot="0">
              <a:off x="0" y="0"/>
              <a:ext cx="1100801" cy="1297070"/>
            </a:xfrm>
            <a:prstGeom prst="rect">
              <a:avLst/>
            </a:prstGeom>
          </p:spPr>
        </p:pic>
        <p:sp>
          <p:nvSpPr>
            <p:cNvPr name="TextBox 13" id="13"/>
            <p:cNvSpPr txBox="true"/>
            <p:nvPr/>
          </p:nvSpPr>
          <p:spPr>
            <a:xfrm rot="0">
              <a:off x="143037" y="239451"/>
              <a:ext cx="814728" cy="770543"/>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02</a:t>
              </a:r>
            </a:p>
          </p:txBody>
        </p:sp>
      </p:grpSp>
      <p:sp>
        <p:nvSpPr>
          <p:cNvPr name="TextBox 14" id="14"/>
          <p:cNvSpPr txBox="true"/>
          <p:nvPr/>
        </p:nvSpPr>
        <p:spPr>
          <a:xfrm rot="0">
            <a:off x="7458849" y="3137397"/>
            <a:ext cx="4117473" cy="1895475"/>
          </a:xfrm>
          <a:prstGeom prst="rect">
            <a:avLst/>
          </a:prstGeom>
        </p:spPr>
        <p:txBody>
          <a:bodyPr anchor="t" rtlCol="false" tIns="0" lIns="0" bIns="0" rIns="0">
            <a:spAutoFit/>
          </a:bodyPr>
          <a:lstStyle/>
          <a:p>
            <a:pPr marL="431801" indent="-215900" lvl="1">
              <a:lnSpc>
                <a:spcPts val="3000"/>
              </a:lnSpc>
              <a:buFont typeface="Arial"/>
              <a:buChar char="•"/>
            </a:pPr>
            <a:r>
              <a:rPr lang="en-US" sz="2000" spc="100">
                <a:solidFill>
                  <a:srgbClr val="191919"/>
                </a:solidFill>
                <a:latin typeface="Arimo"/>
              </a:rPr>
              <a:t>Bước 2:Khởi tạo các trung tâm bằng cách chọn ngẫu nhiên k điểm dữ liệu trong tập dữ liệu.</a:t>
            </a:r>
          </a:p>
          <a:p>
            <a:pPr>
              <a:lnSpc>
                <a:spcPts val="3000"/>
              </a:lnSpc>
            </a:pPr>
            <a:r>
              <a:rPr lang="en-US" sz="2000" spc="100">
                <a:solidFill>
                  <a:srgbClr val="191919"/>
                </a:solidFill>
                <a:latin typeface="Arimo"/>
              </a:rPr>
              <a:t> </a:t>
            </a:r>
          </a:p>
        </p:txBody>
      </p:sp>
      <p:grpSp>
        <p:nvGrpSpPr>
          <p:cNvPr name="Group 15" id="15"/>
          <p:cNvGrpSpPr/>
          <p:nvPr/>
        </p:nvGrpSpPr>
        <p:grpSpPr>
          <a:xfrm rot="0">
            <a:off x="12675286" y="2961510"/>
            <a:ext cx="4584014" cy="2071362"/>
            <a:chOff x="0" y="0"/>
            <a:chExt cx="6865576" cy="3102323"/>
          </a:xfrm>
        </p:grpSpPr>
        <p:sp>
          <p:nvSpPr>
            <p:cNvPr name="Freeform 16" id="16"/>
            <p:cNvSpPr/>
            <p:nvPr/>
          </p:nvSpPr>
          <p:spPr>
            <a:xfrm flipH="false" flipV="false">
              <a:off x="0" y="0"/>
              <a:ext cx="6865576" cy="3102323"/>
            </a:xfrm>
            <a:custGeom>
              <a:avLst/>
              <a:gdLst/>
              <a:ahLst/>
              <a:cxnLst/>
              <a:rect r="r" b="b" t="t" l="l"/>
              <a:pathLst>
                <a:path h="3102323" w="6865576">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sp>
      </p:grpSp>
      <p:grpSp>
        <p:nvGrpSpPr>
          <p:cNvPr name="Group 17" id="17"/>
          <p:cNvGrpSpPr/>
          <p:nvPr/>
        </p:nvGrpSpPr>
        <p:grpSpPr>
          <a:xfrm rot="0">
            <a:off x="12262485" y="3510789"/>
            <a:ext cx="825601" cy="972803"/>
            <a:chOff x="0" y="0"/>
            <a:chExt cx="1100801" cy="1297070"/>
          </a:xfrm>
        </p:grpSpPr>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565" t="0" r="7565" b="0"/>
            <a:stretch>
              <a:fillRect/>
            </a:stretch>
          </p:blipFill>
          <p:spPr>
            <a:xfrm flipH="false" flipV="false" rot="0">
              <a:off x="0" y="0"/>
              <a:ext cx="1100801" cy="1297070"/>
            </a:xfrm>
            <a:prstGeom prst="rect">
              <a:avLst/>
            </a:prstGeom>
          </p:spPr>
        </p:pic>
        <p:sp>
          <p:nvSpPr>
            <p:cNvPr name="TextBox 19" id="19"/>
            <p:cNvSpPr txBox="true"/>
            <p:nvPr/>
          </p:nvSpPr>
          <p:spPr>
            <a:xfrm rot="0">
              <a:off x="143037" y="239451"/>
              <a:ext cx="814728" cy="770543"/>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03</a:t>
              </a:r>
            </a:p>
          </p:txBody>
        </p:sp>
      </p:grpSp>
      <p:sp>
        <p:nvSpPr>
          <p:cNvPr name="TextBox 20" id="20"/>
          <p:cNvSpPr txBox="true"/>
          <p:nvPr/>
        </p:nvSpPr>
        <p:spPr>
          <a:xfrm rot="0">
            <a:off x="13088086" y="3230216"/>
            <a:ext cx="3938069" cy="1514475"/>
          </a:xfrm>
          <a:prstGeom prst="rect">
            <a:avLst/>
          </a:prstGeom>
        </p:spPr>
        <p:txBody>
          <a:bodyPr anchor="t" rtlCol="false" tIns="0" lIns="0" bIns="0" rIns="0">
            <a:spAutoFit/>
          </a:bodyPr>
          <a:lstStyle/>
          <a:p>
            <a:pPr marL="431801" indent="-215900" lvl="1">
              <a:lnSpc>
                <a:spcPts val="3000"/>
              </a:lnSpc>
              <a:buFont typeface="Arial"/>
              <a:buChar char="•"/>
            </a:pPr>
            <a:r>
              <a:rPr lang="en-US" sz="2000" spc="100">
                <a:solidFill>
                  <a:srgbClr val="191919"/>
                </a:solidFill>
                <a:latin typeface="Arimo"/>
              </a:rPr>
              <a:t>Bước 3: Gán mỗi điểm dữ liệu cho cụm có trung tâm gần nó nhất.</a:t>
            </a:r>
          </a:p>
          <a:p>
            <a:pPr>
              <a:lnSpc>
                <a:spcPts val="3000"/>
              </a:lnSpc>
            </a:pPr>
          </a:p>
        </p:txBody>
      </p:sp>
      <p:grpSp>
        <p:nvGrpSpPr>
          <p:cNvPr name="Group 21" id="21"/>
          <p:cNvGrpSpPr/>
          <p:nvPr/>
        </p:nvGrpSpPr>
        <p:grpSpPr>
          <a:xfrm rot="0">
            <a:off x="4353837" y="6046769"/>
            <a:ext cx="4451844" cy="2071362"/>
            <a:chOff x="0" y="0"/>
            <a:chExt cx="6667622" cy="3102323"/>
          </a:xfrm>
        </p:grpSpPr>
        <p:sp>
          <p:nvSpPr>
            <p:cNvPr name="Freeform 22" id="22"/>
            <p:cNvSpPr/>
            <p:nvPr/>
          </p:nvSpPr>
          <p:spPr>
            <a:xfrm flipH="false" flipV="false">
              <a:off x="0" y="0"/>
              <a:ext cx="6667622" cy="3102323"/>
            </a:xfrm>
            <a:custGeom>
              <a:avLst/>
              <a:gdLst/>
              <a:ahLst/>
              <a:cxnLst/>
              <a:rect r="r" b="b" t="t" l="l"/>
              <a:pathLst>
                <a:path h="3102323" w="6667622">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13538A"/>
            </a:solidFill>
          </p:spPr>
        </p:sp>
      </p:grpSp>
      <p:grpSp>
        <p:nvGrpSpPr>
          <p:cNvPr name="Group 23" id="23"/>
          <p:cNvGrpSpPr/>
          <p:nvPr/>
        </p:nvGrpSpPr>
        <p:grpSpPr>
          <a:xfrm rot="0">
            <a:off x="3941037" y="6596049"/>
            <a:ext cx="825601" cy="972803"/>
            <a:chOff x="0" y="0"/>
            <a:chExt cx="1100801" cy="1297070"/>
          </a:xfrm>
        </p:grpSpPr>
        <p:pic>
          <p:nvPicPr>
            <p:cNvPr name="Picture 24" id="2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565" t="0" r="7565" b="0"/>
            <a:stretch>
              <a:fillRect/>
            </a:stretch>
          </p:blipFill>
          <p:spPr>
            <a:xfrm flipH="false" flipV="false" rot="0">
              <a:off x="0" y="0"/>
              <a:ext cx="1100801" cy="1297070"/>
            </a:xfrm>
            <a:prstGeom prst="rect">
              <a:avLst/>
            </a:prstGeom>
          </p:spPr>
        </p:pic>
        <p:sp>
          <p:nvSpPr>
            <p:cNvPr name="TextBox 25" id="25"/>
            <p:cNvSpPr txBox="true"/>
            <p:nvPr/>
          </p:nvSpPr>
          <p:spPr>
            <a:xfrm rot="0">
              <a:off x="143037" y="239451"/>
              <a:ext cx="814728" cy="770543"/>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05</a:t>
              </a:r>
            </a:p>
          </p:txBody>
        </p:sp>
      </p:grpSp>
      <p:sp>
        <p:nvSpPr>
          <p:cNvPr name="TextBox 26" id="26"/>
          <p:cNvSpPr txBox="true"/>
          <p:nvPr/>
        </p:nvSpPr>
        <p:spPr>
          <a:xfrm rot="0">
            <a:off x="4952046" y="6101375"/>
            <a:ext cx="3519264" cy="1895475"/>
          </a:xfrm>
          <a:prstGeom prst="rect">
            <a:avLst/>
          </a:prstGeom>
        </p:spPr>
        <p:txBody>
          <a:bodyPr anchor="t" rtlCol="false" tIns="0" lIns="0" bIns="0" rIns="0">
            <a:spAutoFit/>
          </a:bodyPr>
          <a:lstStyle/>
          <a:p>
            <a:pPr algn="ctr">
              <a:lnSpc>
                <a:spcPts val="3000"/>
              </a:lnSpc>
            </a:pPr>
            <a:r>
              <a:rPr lang="en-US" sz="2000" spc="100">
                <a:solidFill>
                  <a:srgbClr val="191919"/>
                </a:solidFill>
                <a:latin typeface="Arimo"/>
              </a:rPr>
              <a:t>Bước 5: Lặp lại các bước thứ ba, nghĩa là gán lại từng điểm dữ liệu cho trọng tâm mới gần nhất của mỗi cụm.</a:t>
            </a:r>
          </a:p>
        </p:txBody>
      </p:sp>
      <p:grpSp>
        <p:nvGrpSpPr>
          <p:cNvPr name="Group 27" id="27"/>
          <p:cNvGrpSpPr/>
          <p:nvPr/>
        </p:nvGrpSpPr>
        <p:grpSpPr>
          <a:xfrm rot="0">
            <a:off x="9895119" y="6046769"/>
            <a:ext cx="4451844" cy="2071362"/>
            <a:chOff x="0" y="0"/>
            <a:chExt cx="6667622" cy="3102323"/>
          </a:xfrm>
        </p:grpSpPr>
        <p:sp>
          <p:nvSpPr>
            <p:cNvPr name="Freeform 28" id="28"/>
            <p:cNvSpPr/>
            <p:nvPr/>
          </p:nvSpPr>
          <p:spPr>
            <a:xfrm flipH="false" flipV="false">
              <a:off x="0" y="0"/>
              <a:ext cx="6667622" cy="3102323"/>
            </a:xfrm>
            <a:custGeom>
              <a:avLst/>
              <a:gdLst/>
              <a:ahLst/>
              <a:cxnLst/>
              <a:rect r="r" b="b" t="t" l="l"/>
              <a:pathLst>
                <a:path h="3102323" w="6667622">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2C92D5"/>
            </a:solidFill>
          </p:spPr>
        </p:sp>
      </p:grpSp>
      <p:grpSp>
        <p:nvGrpSpPr>
          <p:cNvPr name="Group 29" id="29"/>
          <p:cNvGrpSpPr/>
          <p:nvPr/>
        </p:nvGrpSpPr>
        <p:grpSpPr>
          <a:xfrm rot="0">
            <a:off x="9482319" y="6596049"/>
            <a:ext cx="825601" cy="972803"/>
            <a:chOff x="0" y="0"/>
            <a:chExt cx="1100801" cy="1297070"/>
          </a:xfrm>
        </p:grpSpPr>
        <p:pic>
          <p:nvPicPr>
            <p:cNvPr name="Picture 30" id="3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7565" t="0" r="7565" b="0"/>
            <a:stretch>
              <a:fillRect/>
            </a:stretch>
          </p:blipFill>
          <p:spPr>
            <a:xfrm flipH="false" flipV="false" rot="0">
              <a:off x="0" y="0"/>
              <a:ext cx="1100801" cy="1297070"/>
            </a:xfrm>
            <a:prstGeom prst="rect">
              <a:avLst/>
            </a:prstGeom>
          </p:spPr>
        </p:pic>
        <p:sp>
          <p:nvSpPr>
            <p:cNvPr name="TextBox 31" id="31"/>
            <p:cNvSpPr txBox="true"/>
            <p:nvPr/>
          </p:nvSpPr>
          <p:spPr>
            <a:xfrm rot="0">
              <a:off x="143037" y="239451"/>
              <a:ext cx="814728" cy="770543"/>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04</a:t>
              </a:r>
            </a:p>
          </p:txBody>
        </p:sp>
      </p:grpSp>
      <p:sp>
        <p:nvSpPr>
          <p:cNvPr name="TextBox 32" id="32"/>
          <p:cNvSpPr txBox="true"/>
          <p:nvPr/>
        </p:nvSpPr>
        <p:spPr>
          <a:xfrm rot="0">
            <a:off x="10502853" y="6529577"/>
            <a:ext cx="3519264" cy="1133475"/>
          </a:xfrm>
          <a:prstGeom prst="rect">
            <a:avLst/>
          </a:prstGeom>
        </p:spPr>
        <p:txBody>
          <a:bodyPr anchor="t" rtlCol="false" tIns="0" lIns="0" bIns="0" rIns="0">
            <a:spAutoFit/>
          </a:bodyPr>
          <a:lstStyle/>
          <a:p>
            <a:pPr algn="ctr">
              <a:lnSpc>
                <a:spcPts val="3000"/>
              </a:lnSpc>
            </a:pPr>
            <a:r>
              <a:rPr lang="en-US" sz="2000" spc="100">
                <a:solidFill>
                  <a:srgbClr val="191919"/>
                </a:solidFill>
                <a:latin typeface="Arimo"/>
              </a:rPr>
              <a:t>Bước 4: Tính phương sai và đặt trọng tâm mới cho mỗi cụm.</a:t>
            </a:r>
          </a:p>
        </p:txBody>
      </p:sp>
      <p:sp>
        <p:nvSpPr>
          <p:cNvPr name="AutoShape 33" id="33"/>
          <p:cNvSpPr/>
          <p:nvPr/>
        </p:nvSpPr>
        <p:spPr>
          <a:xfrm rot="0">
            <a:off x="6025515" y="3997191"/>
            <a:ext cx="686163" cy="47202"/>
          </a:xfrm>
          <a:prstGeom prst="rect">
            <a:avLst/>
          </a:prstGeom>
          <a:solidFill>
            <a:srgbClr val="86EAE9"/>
          </a:solidFill>
        </p:spPr>
      </p:sp>
      <p:sp>
        <p:nvSpPr>
          <p:cNvPr name="AutoShape 34" id="34"/>
          <p:cNvSpPr/>
          <p:nvPr/>
        </p:nvSpPr>
        <p:spPr>
          <a:xfrm rot="0">
            <a:off x="11576322" y="3949989"/>
            <a:ext cx="686163" cy="47202"/>
          </a:xfrm>
          <a:prstGeom prst="rect">
            <a:avLst/>
          </a:prstGeom>
          <a:solidFill>
            <a:srgbClr val="37C9EF"/>
          </a:solidFill>
        </p:spPr>
      </p:sp>
      <p:sp>
        <p:nvSpPr>
          <p:cNvPr name="AutoShape 35" id="35"/>
          <p:cNvSpPr/>
          <p:nvPr/>
        </p:nvSpPr>
        <p:spPr>
          <a:xfrm rot="0">
            <a:off x="8796156" y="7082450"/>
            <a:ext cx="686163" cy="47202"/>
          </a:xfrm>
          <a:prstGeom prst="rect">
            <a:avLst/>
          </a:prstGeom>
          <a:solidFill>
            <a:srgbClr val="13538A"/>
          </a:solidFill>
        </p:spPr>
      </p:sp>
      <p:sp>
        <p:nvSpPr>
          <p:cNvPr name="AutoShape 36" id="36"/>
          <p:cNvSpPr/>
          <p:nvPr/>
        </p:nvSpPr>
        <p:spPr>
          <a:xfrm rot="-5400000">
            <a:off x="13984988" y="6034060"/>
            <a:ext cx="2049579" cy="47202"/>
          </a:xfrm>
          <a:prstGeom prst="rect">
            <a:avLst/>
          </a:prstGeom>
          <a:solidFill>
            <a:srgbClr val="37C9EF"/>
          </a:solidFill>
        </p:spPr>
      </p:sp>
      <p:sp>
        <p:nvSpPr>
          <p:cNvPr name="AutoShape 37" id="37"/>
          <p:cNvSpPr/>
          <p:nvPr/>
        </p:nvSpPr>
        <p:spPr>
          <a:xfrm rot="0">
            <a:off x="14347215" y="7082450"/>
            <a:ext cx="686163" cy="47202"/>
          </a:xfrm>
          <a:prstGeom prst="rect">
            <a:avLst/>
          </a:prstGeom>
          <a:solidFill>
            <a:srgbClr val="37C9EF"/>
          </a:solidFill>
        </p:spPr>
      </p:sp>
      <p:sp>
        <p:nvSpPr>
          <p:cNvPr name="TextBox 38" id="38"/>
          <p:cNvSpPr txBox="true"/>
          <p:nvPr/>
        </p:nvSpPr>
        <p:spPr>
          <a:xfrm rot="0">
            <a:off x="3069617" y="8633832"/>
            <a:ext cx="12046744" cy="1000125"/>
          </a:xfrm>
          <a:prstGeom prst="rect">
            <a:avLst/>
          </a:prstGeom>
        </p:spPr>
        <p:txBody>
          <a:bodyPr anchor="t" rtlCol="false" tIns="0" lIns="0" bIns="0" rIns="0">
            <a:spAutoFit/>
          </a:bodyPr>
          <a:lstStyle/>
          <a:p>
            <a:pPr algn="ctr">
              <a:lnSpc>
                <a:spcPts val="2639"/>
              </a:lnSpc>
            </a:pPr>
            <a:r>
              <a:rPr lang="en-US" sz="2199">
                <a:solidFill>
                  <a:srgbClr val="000000"/>
                </a:solidFill>
                <a:latin typeface="Francois One"/>
              </a:rPr>
              <a:t> Công thức tính khoảng cách Euclidean giữa hai điểm A(x1,y1) và B(x2,y2) trong mặt phẳng Descartes là:</a:t>
            </a:r>
          </a:p>
          <a:p>
            <a:pPr algn="ctr">
              <a:lnSpc>
                <a:spcPts val="2639"/>
              </a:lnSpc>
            </a:pPr>
            <a:r>
              <a:rPr lang="en-US" sz="2199">
                <a:solidFill>
                  <a:srgbClr val="000000"/>
                </a:solidFill>
                <a:latin typeface="Francois One"/>
              </a:rPr>
              <a:t>d(A,B) = sqrt((x2-x1)^2 + (y2-y1)^2)</a:t>
            </a:r>
          </a:p>
          <a:p>
            <a:pPr algn="ctr">
              <a:lnSpc>
                <a:spcPts val="263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52896"/>
        </a:solidFill>
      </p:bgPr>
    </p:bg>
    <p:spTree>
      <p:nvGrpSpPr>
        <p:cNvPr id="1" name=""/>
        <p:cNvGrpSpPr/>
        <p:nvPr/>
      </p:nvGrpSpPr>
      <p:grpSpPr>
        <a:xfrm>
          <a:off x="0" y="0"/>
          <a:ext cx="0" cy="0"/>
          <a:chOff x="0" y="0"/>
          <a:chExt cx="0" cy="0"/>
        </a:xfrm>
      </p:grpSpPr>
      <p:sp>
        <p:nvSpPr>
          <p:cNvPr name="AutoShape 2" id="2"/>
          <p:cNvSpPr/>
          <p:nvPr/>
        </p:nvSpPr>
        <p:spPr>
          <a:xfrm rot="-6291631">
            <a:off x="-3267573" y="135072"/>
            <a:ext cx="13593765" cy="10097433"/>
          </a:xfrm>
          <a:prstGeom prst="rect">
            <a:avLst/>
          </a:prstGeom>
          <a:solidFill>
            <a:srgbClr val="FFFFFF"/>
          </a:solidFill>
        </p:spPr>
      </p:sp>
      <p:grpSp>
        <p:nvGrpSpPr>
          <p:cNvPr name="Group 3" id="3"/>
          <p:cNvGrpSpPr/>
          <p:nvPr/>
        </p:nvGrpSpPr>
        <p:grpSpPr>
          <a:xfrm rot="0">
            <a:off x="337778" y="4020655"/>
            <a:ext cx="7577068" cy="2245690"/>
            <a:chOff x="0" y="0"/>
            <a:chExt cx="10102758" cy="2994253"/>
          </a:xfrm>
        </p:grpSpPr>
        <p:sp>
          <p:nvSpPr>
            <p:cNvPr name="TextBox 4" id="4"/>
            <p:cNvSpPr txBox="true"/>
            <p:nvPr/>
          </p:nvSpPr>
          <p:spPr>
            <a:xfrm rot="0">
              <a:off x="0" y="342900"/>
              <a:ext cx="10102758" cy="1143000"/>
            </a:xfrm>
            <a:prstGeom prst="rect">
              <a:avLst/>
            </a:prstGeom>
          </p:spPr>
          <p:txBody>
            <a:bodyPr anchor="t" rtlCol="false" tIns="0" lIns="0" bIns="0" rIns="0">
              <a:spAutoFit/>
            </a:bodyPr>
            <a:lstStyle/>
            <a:p>
              <a:pPr algn="l" marL="0" indent="0" lvl="0">
                <a:lnSpc>
                  <a:spcPts val="6750"/>
                </a:lnSpc>
                <a:spcBef>
                  <a:spcPct val="0"/>
                </a:spcBef>
              </a:pPr>
              <a:r>
                <a:rPr lang="en-US" sz="5625" u="none">
                  <a:solidFill>
                    <a:srgbClr val="052896"/>
                  </a:solidFill>
                  <a:latin typeface="Francois One"/>
                </a:rPr>
                <a:t>Nội dung bài thuyết trình</a:t>
              </a:r>
            </a:p>
          </p:txBody>
        </p:sp>
        <p:sp>
          <p:nvSpPr>
            <p:cNvPr name="TextBox 5" id="5"/>
            <p:cNvSpPr txBox="true"/>
            <p:nvPr/>
          </p:nvSpPr>
          <p:spPr>
            <a:xfrm rot="0">
              <a:off x="0" y="2314803"/>
              <a:ext cx="10102758" cy="682413"/>
            </a:xfrm>
            <a:prstGeom prst="rect">
              <a:avLst/>
            </a:prstGeom>
          </p:spPr>
          <p:txBody>
            <a:bodyPr anchor="t" rtlCol="false" tIns="0" lIns="0" bIns="0" rIns="0">
              <a:spAutoFit/>
            </a:bodyPr>
            <a:lstStyle/>
            <a:p>
              <a:pPr algn="l" marL="0" indent="0" lvl="0">
                <a:lnSpc>
                  <a:spcPts val="4160"/>
                </a:lnSpc>
                <a:spcBef>
                  <a:spcPct val="0"/>
                </a:spcBef>
              </a:pPr>
            </a:p>
          </p:txBody>
        </p:sp>
      </p:grpSp>
      <p:sp>
        <p:nvSpPr>
          <p:cNvPr name="TextBox 6" id="6"/>
          <p:cNvSpPr txBox="true"/>
          <p:nvPr/>
        </p:nvSpPr>
        <p:spPr>
          <a:xfrm rot="0">
            <a:off x="9994144" y="2743199"/>
            <a:ext cx="7071382" cy="4714876"/>
          </a:xfrm>
          <a:prstGeom prst="rect">
            <a:avLst/>
          </a:prstGeom>
        </p:spPr>
        <p:txBody>
          <a:bodyPr anchor="t" rtlCol="false" tIns="0" lIns="0" bIns="0" rIns="0">
            <a:spAutoFit/>
          </a:bodyPr>
          <a:lstStyle/>
          <a:p>
            <a:pPr marL="971540" indent="-485770" lvl="1">
              <a:lnSpc>
                <a:spcPts val="6299"/>
              </a:lnSpc>
              <a:buFont typeface="Arial"/>
              <a:buChar char="•"/>
            </a:pPr>
            <a:r>
              <a:rPr lang="en-US" sz="4499">
                <a:solidFill>
                  <a:srgbClr val="FFFFFF"/>
                </a:solidFill>
                <a:latin typeface="Public Sans"/>
              </a:rPr>
              <a:t>01 Giới thiệu</a:t>
            </a:r>
          </a:p>
          <a:p>
            <a:pPr marL="971540" indent="-485770" lvl="1">
              <a:lnSpc>
                <a:spcPts val="6299"/>
              </a:lnSpc>
              <a:buFont typeface="Arial"/>
              <a:buChar char="•"/>
            </a:pPr>
            <a:r>
              <a:rPr lang="en-US" sz="4499">
                <a:solidFill>
                  <a:srgbClr val="FFFFFF"/>
                </a:solidFill>
                <a:latin typeface="Public Sans"/>
              </a:rPr>
              <a:t>02 Dữ liệu</a:t>
            </a:r>
          </a:p>
          <a:p>
            <a:pPr marL="971540" indent="-485770" lvl="1">
              <a:lnSpc>
                <a:spcPts val="6299"/>
              </a:lnSpc>
              <a:buFont typeface="Arial"/>
              <a:buChar char="•"/>
            </a:pPr>
            <a:r>
              <a:rPr lang="en-US" sz="4499">
                <a:solidFill>
                  <a:srgbClr val="FFFFFF"/>
                </a:solidFill>
                <a:latin typeface="Public Sans"/>
              </a:rPr>
              <a:t>03 Tiền xử lý dữ liệu</a:t>
            </a:r>
          </a:p>
          <a:p>
            <a:pPr marL="971540" indent="-485770" lvl="1">
              <a:lnSpc>
                <a:spcPts val="6299"/>
              </a:lnSpc>
              <a:buFont typeface="Arial"/>
              <a:buChar char="•"/>
            </a:pPr>
            <a:r>
              <a:rPr lang="en-US" sz="4499">
                <a:solidFill>
                  <a:srgbClr val="FFFFFF"/>
                </a:solidFill>
                <a:latin typeface="Public Sans"/>
              </a:rPr>
              <a:t>04 Trực quan</a:t>
            </a:r>
          </a:p>
          <a:p>
            <a:pPr marL="971540" indent="-485770" lvl="1">
              <a:lnSpc>
                <a:spcPts val="6299"/>
              </a:lnSpc>
              <a:buFont typeface="Arial"/>
              <a:buChar char="•"/>
            </a:pPr>
            <a:r>
              <a:rPr lang="en-US" sz="4499">
                <a:solidFill>
                  <a:srgbClr val="FFFFFF"/>
                </a:solidFill>
                <a:latin typeface="Public Sans"/>
              </a:rPr>
              <a:t>05 Dashboard</a:t>
            </a:r>
          </a:p>
          <a:p>
            <a:pPr marL="971540" indent="-485770" lvl="1">
              <a:lnSpc>
                <a:spcPts val="6299"/>
              </a:lnSpc>
              <a:buFont typeface="Arial"/>
              <a:buChar char="•"/>
            </a:pPr>
            <a:r>
              <a:rPr lang="en-US" sz="4499">
                <a:solidFill>
                  <a:srgbClr val="FFFFFF"/>
                </a:solidFill>
                <a:latin typeface="Public Sans"/>
              </a:rPr>
              <a:t>06 Xây dựng mô hình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789" r="0" b="4845"/>
          <a:stretch>
            <a:fillRect/>
          </a:stretch>
        </p:blipFill>
        <p:spPr>
          <a:xfrm flipH="false" flipV="false" rot="0">
            <a:off x="10461696" y="1701087"/>
            <a:ext cx="6264513" cy="3778606"/>
          </a:xfrm>
          <a:prstGeom prst="rect">
            <a:avLst/>
          </a:prstGeom>
        </p:spPr>
      </p:pic>
      <p:pic>
        <p:nvPicPr>
          <p:cNvPr name="Picture 3" id="3"/>
          <p:cNvPicPr>
            <a:picLocks noChangeAspect="true"/>
          </p:cNvPicPr>
          <p:nvPr/>
        </p:nvPicPr>
        <p:blipFill>
          <a:blip r:embed="rId3"/>
          <a:srcRect l="0" t="2531" r="0" b="2792"/>
          <a:stretch>
            <a:fillRect/>
          </a:stretch>
        </p:blipFill>
        <p:spPr>
          <a:xfrm flipH="false" flipV="false" rot="0">
            <a:off x="9213791" y="5479694"/>
            <a:ext cx="7969984" cy="4807306"/>
          </a:xfrm>
          <a:prstGeom prst="rect">
            <a:avLst/>
          </a:prstGeom>
        </p:spPr>
      </p:pic>
      <p:grpSp>
        <p:nvGrpSpPr>
          <p:cNvPr name="Group 4" id="4"/>
          <p:cNvGrpSpPr/>
          <p:nvPr/>
        </p:nvGrpSpPr>
        <p:grpSpPr>
          <a:xfrm rot="0">
            <a:off x="210071" y="3855892"/>
            <a:ext cx="8760379" cy="5402408"/>
            <a:chOff x="0" y="0"/>
            <a:chExt cx="11680505" cy="7203211"/>
          </a:xfrm>
        </p:grpSpPr>
        <p:sp>
          <p:nvSpPr>
            <p:cNvPr name="TextBox 5" id="5"/>
            <p:cNvSpPr txBox="true"/>
            <p:nvPr/>
          </p:nvSpPr>
          <p:spPr>
            <a:xfrm rot="0">
              <a:off x="0" y="-9525"/>
              <a:ext cx="11680505" cy="619125"/>
            </a:xfrm>
            <a:prstGeom prst="rect">
              <a:avLst/>
            </a:prstGeom>
          </p:spPr>
          <p:txBody>
            <a:bodyPr anchor="t" rtlCol="false" tIns="0" lIns="0" bIns="0" rIns="0">
              <a:spAutoFit/>
            </a:bodyPr>
            <a:lstStyle/>
            <a:p>
              <a:pPr marL="0" indent="0" lvl="0">
                <a:lnSpc>
                  <a:spcPts val="3600"/>
                </a:lnSpc>
              </a:pPr>
              <a:r>
                <a:rPr lang="en-US" sz="3000">
                  <a:solidFill>
                    <a:srgbClr val="191919"/>
                  </a:solidFill>
                  <a:latin typeface="Francois One"/>
                </a:rPr>
                <a:t>Find number of clusters</a:t>
              </a:r>
            </a:p>
          </p:txBody>
        </p:sp>
        <p:sp>
          <p:nvSpPr>
            <p:cNvPr name="TextBox 6" id="6"/>
            <p:cNvSpPr txBox="true"/>
            <p:nvPr/>
          </p:nvSpPr>
          <p:spPr>
            <a:xfrm rot="0">
              <a:off x="0" y="1090066"/>
              <a:ext cx="11680505" cy="6113145"/>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191919"/>
                  </a:solidFill>
                  <a:latin typeface="Francois One"/>
                  <a:hlinkClick r:id="rId4" tooltip="https://docs.google.com/spreadsheets/d/1DUF2isFWsqVSYhbaACYtbgcLi_YjDqpE3GLQIVgkKQg/edit#gid=69851113"/>
                </a:rPr>
                <a:t>Elbow là một trong những kỹ thuật nổi tiếng để xác định số cụm tối ưu phân cụm trong dữ liệu.</a:t>
              </a:r>
            </a:p>
            <a:p>
              <a:pPr algn="just" marL="518160" indent="-259080" lvl="1">
                <a:lnSpc>
                  <a:spcPts val="3359"/>
                </a:lnSpc>
                <a:buFont typeface="Arial"/>
                <a:buChar char="•"/>
              </a:pPr>
              <a:r>
                <a:rPr lang="en-US" sz="2400">
                  <a:solidFill>
                    <a:srgbClr val="191919"/>
                  </a:solidFill>
                  <a:latin typeface="Francois One"/>
                </a:rPr>
                <a:t>Ý tưởng của phương pháp elbow về cơ bản là chạy phân cụm k-mean trên dữ liệu đầu vào cho một phạm vi giá trị của số cụm k (ví dụ: từ 1 đến 20) và cho mỗi giá trị k để sau đó tính toán cụm bên trong tổng sai số bình phương (SSE), là tổng khoảng cách của tất cả các điểm dữ liệu đến các trung tâm cụm tương ứng của chúng2. Sau đó, ta vẽ biểu đồ của SSE theo k và tìm điểm gấp khúc trên biểu đồ, nơi SSE giảm chậm lại. Điểm gấp khúc này được gọi là elbow và nó cho ta biết số lượng cụm tối ưu cho tập dữ liệu</a:t>
              </a:r>
            </a:p>
          </p:txBody>
        </p:sp>
      </p:grpSp>
      <p:grpSp>
        <p:nvGrpSpPr>
          <p:cNvPr name="Group 7" id="7"/>
          <p:cNvGrpSpPr/>
          <p:nvPr/>
        </p:nvGrpSpPr>
        <p:grpSpPr>
          <a:xfrm rot="0">
            <a:off x="1973359" y="1028700"/>
            <a:ext cx="10923491" cy="2305050"/>
            <a:chOff x="0" y="0"/>
            <a:chExt cx="14564655" cy="3073400"/>
          </a:xfrm>
        </p:grpSpPr>
        <p:sp>
          <p:nvSpPr>
            <p:cNvPr name="AutoShape 8" id="8"/>
            <p:cNvSpPr/>
            <p:nvPr/>
          </p:nvSpPr>
          <p:spPr>
            <a:xfrm rot="0">
              <a:off x="0" y="0"/>
              <a:ext cx="14564655" cy="3073400"/>
            </a:xfrm>
            <a:prstGeom prst="rect">
              <a:avLst/>
            </a:prstGeom>
            <a:solidFill>
              <a:srgbClr val="FE8B70"/>
            </a:solidFill>
          </p:spPr>
        </p:sp>
        <p:sp>
          <p:nvSpPr>
            <p:cNvPr name="TextBox 9" id="9"/>
            <p:cNvSpPr txBox="true"/>
            <p:nvPr/>
          </p:nvSpPr>
          <p:spPr>
            <a:xfrm rot="0">
              <a:off x="546100" y="708025"/>
              <a:ext cx="13348260" cy="1743075"/>
            </a:xfrm>
            <a:prstGeom prst="rect">
              <a:avLst/>
            </a:prstGeom>
          </p:spPr>
          <p:txBody>
            <a:bodyPr anchor="t" rtlCol="false" tIns="0" lIns="0" bIns="0" rIns="0">
              <a:spAutoFit/>
            </a:bodyPr>
            <a:lstStyle/>
            <a:p>
              <a:pPr algn="r" marL="0" indent="0" lvl="0">
                <a:lnSpc>
                  <a:spcPts val="9900"/>
                </a:lnSpc>
              </a:pPr>
              <a:r>
                <a:rPr lang="en-US" sz="9000">
                  <a:solidFill>
                    <a:srgbClr val="191919"/>
                  </a:solidFill>
                  <a:latin typeface="Francois One"/>
                </a:rPr>
                <a:t>ELBOW</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29517" y="658714"/>
            <a:ext cx="8428965" cy="1178433"/>
          </a:xfrm>
          <a:prstGeom prst="rect">
            <a:avLst/>
          </a:prstGeom>
        </p:spPr>
        <p:txBody>
          <a:bodyPr anchor="t" rtlCol="false" tIns="0" lIns="0" bIns="0" rIns="0">
            <a:spAutoFit/>
          </a:bodyPr>
          <a:lstStyle/>
          <a:p>
            <a:pPr algn="ctr" marL="0" indent="0" lvl="0">
              <a:lnSpc>
                <a:spcPts val="4716"/>
              </a:lnSpc>
              <a:spcBef>
                <a:spcPct val="0"/>
              </a:spcBef>
            </a:pPr>
            <a:r>
              <a:rPr lang="en-US" sz="3600" spc="107">
                <a:solidFill>
                  <a:srgbClr val="191919"/>
                </a:solidFill>
                <a:latin typeface="Clear Sans Bold"/>
              </a:rPr>
              <a:t>Cách thực hiện của phương pháp EBOW</a:t>
            </a:r>
          </a:p>
        </p:txBody>
      </p:sp>
      <p:grpSp>
        <p:nvGrpSpPr>
          <p:cNvPr name="Group 3" id="3"/>
          <p:cNvGrpSpPr/>
          <p:nvPr/>
        </p:nvGrpSpPr>
        <p:grpSpPr>
          <a:xfrm rot="0">
            <a:off x="1894398" y="4009082"/>
            <a:ext cx="1463230" cy="1300219"/>
            <a:chOff x="0" y="0"/>
            <a:chExt cx="1950973" cy="1733625"/>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570" r="0" b="5570"/>
            <a:stretch>
              <a:fillRect/>
            </a:stretch>
          </p:blipFill>
          <p:spPr>
            <a:xfrm flipH="false" flipV="false" rot="0">
              <a:off x="0" y="0"/>
              <a:ext cx="1950973" cy="1733625"/>
            </a:xfrm>
            <a:prstGeom prst="rect">
              <a:avLst/>
            </a:prstGeom>
          </p:spPr>
        </p:pic>
        <p:sp>
          <p:nvSpPr>
            <p:cNvPr name="TextBox 5" id="5"/>
            <p:cNvSpPr txBox="true"/>
            <p:nvPr/>
          </p:nvSpPr>
          <p:spPr>
            <a:xfrm rot="0">
              <a:off x="253507" y="461166"/>
              <a:ext cx="1443960" cy="7636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01</a:t>
              </a:r>
            </a:p>
          </p:txBody>
        </p:sp>
      </p:grpSp>
      <p:grpSp>
        <p:nvGrpSpPr>
          <p:cNvPr name="Group 6" id="6"/>
          <p:cNvGrpSpPr/>
          <p:nvPr/>
        </p:nvGrpSpPr>
        <p:grpSpPr>
          <a:xfrm rot="0">
            <a:off x="8572108" y="4009082"/>
            <a:ext cx="1463230" cy="1300219"/>
            <a:chOff x="0" y="0"/>
            <a:chExt cx="1950973" cy="1733625"/>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5570" r="0" b="5570"/>
            <a:stretch>
              <a:fillRect/>
            </a:stretch>
          </p:blipFill>
          <p:spPr>
            <a:xfrm flipH="false" flipV="false" rot="0">
              <a:off x="0" y="0"/>
              <a:ext cx="1950973" cy="1733625"/>
            </a:xfrm>
            <a:prstGeom prst="rect">
              <a:avLst/>
            </a:prstGeom>
          </p:spPr>
        </p:pic>
        <p:sp>
          <p:nvSpPr>
            <p:cNvPr name="TextBox 8" id="8"/>
            <p:cNvSpPr txBox="true"/>
            <p:nvPr/>
          </p:nvSpPr>
          <p:spPr>
            <a:xfrm rot="0">
              <a:off x="253507" y="461166"/>
              <a:ext cx="1443960" cy="7636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03</a:t>
              </a:r>
            </a:p>
          </p:txBody>
        </p:sp>
      </p:grpSp>
      <p:grpSp>
        <p:nvGrpSpPr>
          <p:cNvPr name="Group 9" id="9"/>
          <p:cNvGrpSpPr/>
          <p:nvPr/>
        </p:nvGrpSpPr>
        <p:grpSpPr>
          <a:xfrm rot="0">
            <a:off x="15981432" y="4740697"/>
            <a:ext cx="1463230" cy="1300219"/>
            <a:chOff x="0" y="0"/>
            <a:chExt cx="1950973" cy="1733625"/>
          </a:xfrm>
        </p:grpSpPr>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5570" r="0" b="5570"/>
            <a:stretch>
              <a:fillRect/>
            </a:stretch>
          </p:blipFill>
          <p:spPr>
            <a:xfrm flipH="false" flipV="false" rot="0">
              <a:off x="0" y="0"/>
              <a:ext cx="1950973" cy="1733625"/>
            </a:xfrm>
            <a:prstGeom prst="rect">
              <a:avLst/>
            </a:prstGeom>
          </p:spPr>
        </p:pic>
        <p:sp>
          <p:nvSpPr>
            <p:cNvPr name="TextBox 11" id="11"/>
            <p:cNvSpPr txBox="true"/>
            <p:nvPr/>
          </p:nvSpPr>
          <p:spPr>
            <a:xfrm rot="0">
              <a:off x="253507" y="461166"/>
              <a:ext cx="1443960" cy="7636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05</a:t>
              </a:r>
            </a:p>
          </p:txBody>
        </p:sp>
      </p:grpSp>
      <p:grpSp>
        <p:nvGrpSpPr>
          <p:cNvPr name="Group 12" id="12"/>
          <p:cNvGrpSpPr/>
          <p:nvPr/>
        </p:nvGrpSpPr>
        <p:grpSpPr>
          <a:xfrm rot="0">
            <a:off x="5233253" y="7593187"/>
            <a:ext cx="1463230" cy="1300219"/>
            <a:chOff x="0" y="0"/>
            <a:chExt cx="1950973" cy="1733625"/>
          </a:xfrm>
        </p:grpSpPr>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5570" r="0" b="5570"/>
            <a:stretch>
              <a:fillRect/>
            </a:stretch>
          </p:blipFill>
          <p:spPr>
            <a:xfrm flipH="false" flipV="false" rot="0">
              <a:off x="0" y="0"/>
              <a:ext cx="1950973" cy="1733625"/>
            </a:xfrm>
            <a:prstGeom prst="rect">
              <a:avLst/>
            </a:prstGeom>
          </p:spPr>
        </p:pic>
        <p:sp>
          <p:nvSpPr>
            <p:cNvPr name="TextBox 14" id="14"/>
            <p:cNvSpPr txBox="true"/>
            <p:nvPr/>
          </p:nvSpPr>
          <p:spPr>
            <a:xfrm rot="0">
              <a:off x="253507" y="461166"/>
              <a:ext cx="1443960" cy="7636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02</a:t>
              </a:r>
            </a:p>
          </p:txBody>
        </p:sp>
      </p:grpSp>
      <p:grpSp>
        <p:nvGrpSpPr>
          <p:cNvPr name="Group 15" id="15"/>
          <p:cNvGrpSpPr/>
          <p:nvPr/>
        </p:nvGrpSpPr>
        <p:grpSpPr>
          <a:xfrm rot="0">
            <a:off x="11910962" y="7593187"/>
            <a:ext cx="1463230" cy="1300219"/>
            <a:chOff x="0" y="0"/>
            <a:chExt cx="1950973" cy="1733625"/>
          </a:xfrm>
        </p:grpSpPr>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5570" r="0" b="5570"/>
            <a:stretch>
              <a:fillRect/>
            </a:stretch>
          </p:blipFill>
          <p:spPr>
            <a:xfrm flipH="false" flipV="false" rot="0">
              <a:off x="0" y="0"/>
              <a:ext cx="1950973" cy="1733625"/>
            </a:xfrm>
            <a:prstGeom prst="rect">
              <a:avLst/>
            </a:prstGeom>
          </p:spPr>
        </p:pic>
        <p:sp>
          <p:nvSpPr>
            <p:cNvPr name="TextBox 17" id="17"/>
            <p:cNvSpPr txBox="true"/>
            <p:nvPr/>
          </p:nvSpPr>
          <p:spPr>
            <a:xfrm rot="0">
              <a:off x="253507" y="461166"/>
              <a:ext cx="1443960" cy="763669"/>
            </a:xfrm>
            <a:prstGeom prst="rect">
              <a:avLst/>
            </a:prstGeom>
          </p:spPr>
          <p:txBody>
            <a:bodyPr anchor="t" rtlCol="false" tIns="0" lIns="0" bIns="0" rIns="0">
              <a:spAutoFit/>
            </a:bodyPr>
            <a:lstStyle/>
            <a:p>
              <a:pPr algn="ctr" marL="0" indent="0" lvl="0">
                <a:lnSpc>
                  <a:spcPts val="4716"/>
                </a:lnSpc>
                <a:spcBef>
                  <a:spcPct val="0"/>
                </a:spcBef>
              </a:pPr>
              <a:r>
                <a:rPr lang="en-US" sz="3600" u="none">
                  <a:solidFill>
                    <a:srgbClr val="FFFFFF"/>
                  </a:solidFill>
                  <a:latin typeface="Clear Sans Bold"/>
                </a:rPr>
                <a:t>04</a:t>
              </a:r>
            </a:p>
          </p:txBody>
        </p:sp>
      </p:grpSp>
      <p:grpSp>
        <p:nvGrpSpPr>
          <p:cNvPr name="Group 18" id="18"/>
          <p:cNvGrpSpPr/>
          <p:nvPr/>
        </p:nvGrpSpPr>
        <p:grpSpPr>
          <a:xfrm rot="0">
            <a:off x="1348146" y="7236733"/>
            <a:ext cx="2555736" cy="2500178"/>
            <a:chOff x="0" y="0"/>
            <a:chExt cx="3407648" cy="3333571"/>
          </a:xfrm>
        </p:grpSpPr>
        <p:sp>
          <p:nvSpPr>
            <p:cNvPr name="TextBox 19" id="19"/>
            <p:cNvSpPr txBox="true"/>
            <p:nvPr/>
          </p:nvSpPr>
          <p:spPr>
            <a:xfrm rot="0">
              <a:off x="0" y="-38100"/>
              <a:ext cx="3407648" cy="557276"/>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rimo Bold"/>
                </a:rPr>
                <a:t>BƯỚC 1</a:t>
              </a:r>
            </a:p>
          </p:txBody>
        </p:sp>
        <p:sp>
          <p:nvSpPr>
            <p:cNvPr name="TextBox 20" id="20"/>
            <p:cNvSpPr txBox="true"/>
            <p:nvPr/>
          </p:nvSpPr>
          <p:spPr>
            <a:xfrm rot="0">
              <a:off x="0" y="866596"/>
              <a:ext cx="3407648" cy="2505075"/>
            </a:xfrm>
            <a:prstGeom prst="rect">
              <a:avLst/>
            </a:prstGeom>
          </p:spPr>
          <p:txBody>
            <a:bodyPr anchor="t" rtlCol="false" tIns="0" lIns="0" bIns="0" rIns="0">
              <a:spAutoFit/>
            </a:bodyPr>
            <a:lstStyle/>
            <a:p>
              <a:pPr algn="ctr">
                <a:lnSpc>
                  <a:spcPts val="3000"/>
                </a:lnSpc>
              </a:pPr>
              <a:r>
                <a:rPr lang="en-US" sz="2000" spc="100">
                  <a:solidFill>
                    <a:srgbClr val="191919"/>
                  </a:solidFill>
                  <a:latin typeface="Arimo"/>
                </a:rPr>
                <a:t>Chạy thuật toán K-means với một loạt giá trị k khác nhau (ví dụ: k từ 1 đến 10)</a:t>
              </a:r>
            </a:p>
          </p:txBody>
        </p:sp>
      </p:grpSp>
      <p:grpSp>
        <p:nvGrpSpPr>
          <p:cNvPr name="Group 21" id="21"/>
          <p:cNvGrpSpPr/>
          <p:nvPr/>
        </p:nvGrpSpPr>
        <p:grpSpPr>
          <a:xfrm rot="2835048">
            <a:off x="2568884" y="6166581"/>
            <a:ext cx="3297848" cy="267371"/>
            <a:chOff x="0" y="0"/>
            <a:chExt cx="6265849" cy="508000"/>
          </a:xfrm>
        </p:grpSpPr>
        <p:sp>
          <p:nvSpPr>
            <p:cNvPr name="Freeform 22" id="22"/>
            <p:cNvSpPr/>
            <p:nvPr/>
          </p:nvSpPr>
          <p:spPr>
            <a:xfrm flipH="false" flipV="false">
              <a:off x="0" y="215900"/>
              <a:ext cx="5969939" cy="76200"/>
            </a:xfrm>
            <a:custGeom>
              <a:avLst/>
              <a:gdLst/>
              <a:ahLst/>
              <a:cxnLst/>
              <a:rect r="r" b="b" t="t" l="l"/>
              <a:pathLst>
                <a:path h="76200" w="5969939">
                  <a:moveTo>
                    <a:pt x="0" y="0"/>
                  </a:moveTo>
                  <a:lnTo>
                    <a:pt x="5969939" y="0"/>
                  </a:lnTo>
                  <a:lnTo>
                    <a:pt x="5969939" y="76200"/>
                  </a:lnTo>
                  <a:lnTo>
                    <a:pt x="0" y="76200"/>
                  </a:lnTo>
                  <a:close/>
                </a:path>
              </a:pathLst>
            </a:custGeom>
            <a:solidFill>
              <a:srgbClr val="86EAE9"/>
            </a:solidFill>
          </p:spPr>
        </p:sp>
        <p:sp>
          <p:nvSpPr>
            <p:cNvPr name="Freeform 23" id="23"/>
            <p:cNvSpPr/>
            <p:nvPr/>
          </p:nvSpPr>
          <p:spPr>
            <a:xfrm flipH="false" flipV="false">
              <a:off x="5891199" y="1270"/>
              <a:ext cx="374650" cy="505460"/>
            </a:xfrm>
            <a:custGeom>
              <a:avLst/>
              <a:gdLst/>
              <a:ahLst/>
              <a:cxnLst/>
              <a:rect r="r" b="b" t="t" l="l"/>
              <a:pathLst>
                <a:path h="505460" w="374650">
                  <a:moveTo>
                    <a:pt x="0" y="505460"/>
                  </a:moveTo>
                  <a:lnTo>
                    <a:pt x="0" y="0"/>
                  </a:lnTo>
                  <a:lnTo>
                    <a:pt x="374650" y="252730"/>
                  </a:lnTo>
                  <a:close/>
                </a:path>
              </a:pathLst>
            </a:custGeom>
            <a:solidFill>
              <a:srgbClr val="86EAE9"/>
            </a:solidFill>
          </p:spPr>
        </p:sp>
      </p:grpSp>
      <p:grpSp>
        <p:nvGrpSpPr>
          <p:cNvPr name="Group 24" id="24"/>
          <p:cNvGrpSpPr/>
          <p:nvPr/>
        </p:nvGrpSpPr>
        <p:grpSpPr>
          <a:xfrm rot="0">
            <a:off x="7884160" y="6474733"/>
            <a:ext cx="2839127" cy="3262178"/>
            <a:chOff x="0" y="0"/>
            <a:chExt cx="3785502" cy="4349571"/>
          </a:xfrm>
        </p:grpSpPr>
        <p:sp>
          <p:nvSpPr>
            <p:cNvPr name="TextBox 25" id="25"/>
            <p:cNvSpPr txBox="true"/>
            <p:nvPr/>
          </p:nvSpPr>
          <p:spPr>
            <a:xfrm rot="0">
              <a:off x="0" y="39878"/>
              <a:ext cx="3785502" cy="420370"/>
            </a:xfrm>
            <a:prstGeom prst="rect">
              <a:avLst/>
            </a:prstGeom>
          </p:spPr>
          <p:txBody>
            <a:bodyPr anchor="t" rtlCol="false" tIns="0" lIns="0" bIns="0" rIns="0">
              <a:spAutoFit/>
            </a:bodyPr>
            <a:lstStyle/>
            <a:p>
              <a:pPr algn="ctr" marL="0" indent="0" lvl="0">
                <a:lnSpc>
                  <a:spcPts val="2580"/>
                </a:lnSpc>
                <a:spcBef>
                  <a:spcPct val="0"/>
                </a:spcBef>
              </a:pPr>
              <a:r>
                <a:rPr lang="en-US" sz="2000" spc="78">
                  <a:solidFill>
                    <a:srgbClr val="191919"/>
                  </a:solidFill>
                  <a:latin typeface="Arimo Bold"/>
                </a:rPr>
                <a:t>BƯỚC 3:</a:t>
              </a:r>
            </a:p>
          </p:txBody>
        </p:sp>
        <p:sp>
          <p:nvSpPr>
            <p:cNvPr name="TextBox 26" id="26"/>
            <p:cNvSpPr txBox="true"/>
            <p:nvPr/>
          </p:nvSpPr>
          <p:spPr>
            <a:xfrm rot="0">
              <a:off x="0" y="866596"/>
              <a:ext cx="3785502" cy="3521075"/>
            </a:xfrm>
            <a:prstGeom prst="rect">
              <a:avLst/>
            </a:prstGeom>
          </p:spPr>
          <p:txBody>
            <a:bodyPr anchor="t" rtlCol="false" tIns="0" lIns="0" bIns="0" rIns="0">
              <a:spAutoFit/>
            </a:bodyPr>
            <a:lstStyle/>
            <a:p>
              <a:pPr algn="ctr">
                <a:lnSpc>
                  <a:spcPts val="3000"/>
                </a:lnSpc>
              </a:pPr>
              <a:r>
                <a:rPr lang="en-US" sz="2000" spc="100">
                  <a:solidFill>
                    <a:srgbClr val="191919"/>
                  </a:solidFill>
                  <a:latin typeface="Arimo"/>
                </a:rPr>
                <a:t> Vẽ biểu đồ giá trị J cho mỗi giá trị k. Biểu đồ này sẽ có hình dạng giống như một cánh tay, với giá trị J giảm dần khi tăng giá trị k.</a:t>
              </a:r>
            </a:p>
          </p:txBody>
        </p:sp>
      </p:grpSp>
      <p:grpSp>
        <p:nvGrpSpPr>
          <p:cNvPr name="Group 27" id="27"/>
          <p:cNvGrpSpPr/>
          <p:nvPr/>
        </p:nvGrpSpPr>
        <p:grpSpPr>
          <a:xfrm rot="0">
            <a:off x="14703564" y="7514445"/>
            <a:ext cx="3057542" cy="1290503"/>
            <a:chOff x="0" y="0"/>
            <a:chExt cx="4076722" cy="1720671"/>
          </a:xfrm>
        </p:grpSpPr>
        <p:sp>
          <p:nvSpPr>
            <p:cNvPr name="TextBox 28" id="28"/>
            <p:cNvSpPr txBox="true"/>
            <p:nvPr/>
          </p:nvSpPr>
          <p:spPr>
            <a:xfrm rot="0">
              <a:off x="0" y="-38100"/>
              <a:ext cx="4076722" cy="557276"/>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rimo Bold"/>
                </a:rPr>
                <a:t>BƯỚC 5</a:t>
              </a:r>
            </a:p>
          </p:txBody>
        </p:sp>
        <p:sp>
          <p:nvSpPr>
            <p:cNvPr name="TextBox 29" id="29"/>
            <p:cNvSpPr txBox="true"/>
            <p:nvPr/>
          </p:nvSpPr>
          <p:spPr>
            <a:xfrm rot="0">
              <a:off x="0" y="857071"/>
              <a:ext cx="4076722" cy="552450"/>
            </a:xfrm>
            <a:prstGeom prst="rect">
              <a:avLst/>
            </a:prstGeom>
          </p:spPr>
          <p:txBody>
            <a:bodyPr anchor="t" rtlCol="false" tIns="0" lIns="0" bIns="0" rIns="0">
              <a:spAutoFit/>
            </a:bodyPr>
            <a:lstStyle/>
            <a:p>
              <a:pPr algn="ctr">
                <a:lnSpc>
                  <a:spcPts val="3562"/>
                </a:lnSpc>
              </a:pPr>
              <a:r>
                <a:rPr lang="en-US" sz="2375" spc="118">
                  <a:solidFill>
                    <a:srgbClr val="191919"/>
                  </a:solidFill>
                  <a:latin typeface="Arimo"/>
                </a:rPr>
                <a:t>Đưa K vào mô hình</a:t>
              </a:r>
            </a:p>
          </p:txBody>
        </p:sp>
      </p:grpSp>
      <p:grpSp>
        <p:nvGrpSpPr>
          <p:cNvPr name="Group 30" id="30"/>
          <p:cNvGrpSpPr/>
          <p:nvPr/>
        </p:nvGrpSpPr>
        <p:grpSpPr>
          <a:xfrm rot="0">
            <a:off x="4217808" y="2647102"/>
            <a:ext cx="3300921" cy="4024178"/>
            <a:chOff x="0" y="0"/>
            <a:chExt cx="4401229" cy="5365571"/>
          </a:xfrm>
        </p:grpSpPr>
        <p:sp>
          <p:nvSpPr>
            <p:cNvPr name="TextBox 31" id="31"/>
            <p:cNvSpPr txBox="true"/>
            <p:nvPr/>
          </p:nvSpPr>
          <p:spPr>
            <a:xfrm rot="0">
              <a:off x="0" y="-38100"/>
              <a:ext cx="4401229" cy="557276"/>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rimo Bold"/>
                </a:rPr>
                <a:t>BƯỚC 2:</a:t>
              </a:r>
            </a:p>
          </p:txBody>
        </p:sp>
        <p:sp>
          <p:nvSpPr>
            <p:cNvPr name="TextBox 32" id="32"/>
            <p:cNvSpPr txBox="true"/>
            <p:nvPr/>
          </p:nvSpPr>
          <p:spPr>
            <a:xfrm rot="0">
              <a:off x="0" y="866596"/>
              <a:ext cx="4401229" cy="4029075"/>
            </a:xfrm>
            <a:prstGeom prst="rect">
              <a:avLst/>
            </a:prstGeom>
          </p:spPr>
          <p:txBody>
            <a:bodyPr anchor="t" rtlCol="false" tIns="0" lIns="0" bIns="0" rIns="0">
              <a:spAutoFit/>
            </a:bodyPr>
            <a:lstStyle/>
            <a:p>
              <a:pPr algn="ctr">
                <a:lnSpc>
                  <a:spcPts val="3000"/>
                </a:lnSpc>
              </a:pPr>
              <a:r>
                <a:rPr lang="en-US" sz="2000" spc="100">
                  <a:solidFill>
                    <a:srgbClr val="191919"/>
                  </a:solidFill>
                  <a:latin typeface="Arimo"/>
                </a:rPr>
                <a:t> Với mỗi giá trị k, tính toán giá trị J, tức là tổng bình phương khoảng cách từ các điểm dữ liệu đến trung tâm cụm gần nhất. Đây là một độ đo cho biết tốt độ phân chia của các cụm. </a:t>
              </a:r>
            </a:p>
          </p:txBody>
        </p:sp>
      </p:grpSp>
      <p:grpSp>
        <p:nvGrpSpPr>
          <p:cNvPr name="Group 33" id="33"/>
          <p:cNvGrpSpPr/>
          <p:nvPr/>
        </p:nvGrpSpPr>
        <p:grpSpPr>
          <a:xfrm rot="0">
            <a:off x="11730517" y="2303523"/>
            <a:ext cx="2973047" cy="4024178"/>
            <a:chOff x="0" y="0"/>
            <a:chExt cx="3964063" cy="5365571"/>
          </a:xfrm>
        </p:grpSpPr>
        <p:sp>
          <p:nvSpPr>
            <p:cNvPr name="TextBox 34" id="34"/>
            <p:cNvSpPr txBox="true"/>
            <p:nvPr/>
          </p:nvSpPr>
          <p:spPr>
            <a:xfrm rot="0">
              <a:off x="0" y="-38100"/>
              <a:ext cx="3964063" cy="557276"/>
            </a:xfrm>
            <a:prstGeom prst="rect">
              <a:avLst/>
            </a:prstGeom>
          </p:spPr>
          <p:txBody>
            <a:bodyPr anchor="t" rtlCol="false" tIns="0" lIns="0" bIns="0" rIns="0">
              <a:spAutoFit/>
            </a:bodyPr>
            <a:lstStyle/>
            <a:p>
              <a:pPr algn="ctr" marL="0" indent="0" lvl="0">
                <a:lnSpc>
                  <a:spcPts val="3354"/>
                </a:lnSpc>
                <a:spcBef>
                  <a:spcPct val="0"/>
                </a:spcBef>
              </a:pPr>
              <a:r>
                <a:rPr lang="en-US" sz="2600" spc="101">
                  <a:solidFill>
                    <a:srgbClr val="191919"/>
                  </a:solidFill>
                  <a:latin typeface="Arimo Bold"/>
                </a:rPr>
                <a:t>BƯỚC 4:</a:t>
              </a:r>
            </a:p>
          </p:txBody>
        </p:sp>
        <p:sp>
          <p:nvSpPr>
            <p:cNvPr name="TextBox 35" id="35"/>
            <p:cNvSpPr txBox="true"/>
            <p:nvPr/>
          </p:nvSpPr>
          <p:spPr>
            <a:xfrm rot="0">
              <a:off x="0" y="866596"/>
              <a:ext cx="3964063" cy="4537075"/>
            </a:xfrm>
            <a:prstGeom prst="rect">
              <a:avLst/>
            </a:prstGeom>
          </p:spPr>
          <p:txBody>
            <a:bodyPr anchor="t" rtlCol="false" tIns="0" lIns="0" bIns="0" rIns="0">
              <a:spAutoFit/>
            </a:bodyPr>
            <a:lstStyle/>
            <a:p>
              <a:pPr marL="431800" indent="-215900" lvl="1">
                <a:lnSpc>
                  <a:spcPts val="3000"/>
                </a:lnSpc>
                <a:buFont typeface="Arial"/>
                <a:buChar char="•"/>
              </a:pPr>
              <a:r>
                <a:rPr lang="en-US" sz="2000" spc="100">
                  <a:solidFill>
                    <a:srgbClr val="191919"/>
                  </a:solidFill>
                  <a:latin typeface="Arimo"/>
                </a:rPr>
                <a:t> Xác định điểm uốn cong trên biểu đồ (còn gọi là "khuỷu tay"), nơi mà giá trị J không giảm nhiều nữa khi tăng giá trị k. Điểm này là giá trị k tối ưu cho thuật toán K-means.</a:t>
              </a:r>
            </a:p>
          </p:txBody>
        </p:sp>
      </p:grpSp>
      <p:grpSp>
        <p:nvGrpSpPr>
          <p:cNvPr name="Group 36" id="36"/>
          <p:cNvGrpSpPr/>
          <p:nvPr/>
        </p:nvGrpSpPr>
        <p:grpSpPr>
          <a:xfrm rot="2835048">
            <a:off x="9277370" y="6166581"/>
            <a:ext cx="3297848" cy="267371"/>
            <a:chOff x="0" y="0"/>
            <a:chExt cx="6265849" cy="508000"/>
          </a:xfrm>
        </p:grpSpPr>
        <p:sp>
          <p:nvSpPr>
            <p:cNvPr name="Freeform 37" id="37"/>
            <p:cNvSpPr/>
            <p:nvPr/>
          </p:nvSpPr>
          <p:spPr>
            <a:xfrm flipH="false" flipV="false">
              <a:off x="0" y="215900"/>
              <a:ext cx="5969939" cy="76200"/>
            </a:xfrm>
            <a:custGeom>
              <a:avLst/>
              <a:gdLst/>
              <a:ahLst/>
              <a:cxnLst/>
              <a:rect r="r" b="b" t="t" l="l"/>
              <a:pathLst>
                <a:path h="76200" w="5969939">
                  <a:moveTo>
                    <a:pt x="0" y="0"/>
                  </a:moveTo>
                  <a:lnTo>
                    <a:pt x="5969939" y="0"/>
                  </a:lnTo>
                  <a:lnTo>
                    <a:pt x="5969939" y="76200"/>
                  </a:lnTo>
                  <a:lnTo>
                    <a:pt x="0" y="76200"/>
                  </a:lnTo>
                  <a:close/>
                </a:path>
              </a:pathLst>
            </a:custGeom>
            <a:solidFill>
              <a:srgbClr val="37C9EF"/>
            </a:solidFill>
          </p:spPr>
        </p:sp>
        <p:sp>
          <p:nvSpPr>
            <p:cNvPr name="Freeform 38" id="38"/>
            <p:cNvSpPr/>
            <p:nvPr/>
          </p:nvSpPr>
          <p:spPr>
            <a:xfrm flipH="false" flipV="false">
              <a:off x="5891199" y="1270"/>
              <a:ext cx="374650" cy="505460"/>
            </a:xfrm>
            <a:custGeom>
              <a:avLst/>
              <a:gdLst/>
              <a:ahLst/>
              <a:cxnLst/>
              <a:rect r="r" b="b" t="t" l="l"/>
              <a:pathLst>
                <a:path h="505460" w="374650">
                  <a:moveTo>
                    <a:pt x="0" y="505460"/>
                  </a:moveTo>
                  <a:lnTo>
                    <a:pt x="0" y="0"/>
                  </a:lnTo>
                  <a:lnTo>
                    <a:pt x="374650" y="252730"/>
                  </a:lnTo>
                  <a:close/>
                </a:path>
              </a:pathLst>
            </a:custGeom>
            <a:solidFill>
              <a:srgbClr val="37C9EF"/>
            </a:solidFill>
          </p:spPr>
        </p:sp>
      </p:grpSp>
      <p:grpSp>
        <p:nvGrpSpPr>
          <p:cNvPr name="Group 39" id="39"/>
          <p:cNvGrpSpPr/>
          <p:nvPr/>
        </p:nvGrpSpPr>
        <p:grpSpPr>
          <a:xfrm rot="-2699999">
            <a:off x="5662688" y="6517616"/>
            <a:ext cx="3297848" cy="267371"/>
            <a:chOff x="0" y="0"/>
            <a:chExt cx="6265849" cy="508000"/>
          </a:xfrm>
        </p:grpSpPr>
        <p:sp>
          <p:nvSpPr>
            <p:cNvPr name="Freeform 40" id="40"/>
            <p:cNvSpPr/>
            <p:nvPr/>
          </p:nvSpPr>
          <p:spPr>
            <a:xfrm flipH="false" flipV="false">
              <a:off x="0" y="215900"/>
              <a:ext cx="5969939" cy="76200"/>
            </a:xfrm>
            <a:custGeom>
              <a:avLst/>
              <a:gdLst/>
              <a:ahLst/>
              <a:cxnLst/>
              <a:rect r="r" b="b" t="t" l="l"/>
              <a:pathLst>
                <a:path h="76200" w="5969939">
                  <a:moveTo>
                    <a:pt x="0" y="0"/>
                  </a:moveTo>
                  <a:lnTo>
                    <a:pt x="5969939" y="0"/>
                  </a:lnTo>
                  <a:lnTo>
                    <a:pt x="5969939" y="76200"/>
                  </a:lnTo>
                  <a:lnTo>
                    <a:pt x="0" y="76200"/>
                  </a:lnTo>
                  <a:close/>
                </a:path>
              </a:pathLst>
            </a:custGeom>
            <a:solidFill>
              <a:srgbClr val="3EDAD8"/>
            </a:solidFill>
          </p:spPr>
        </p:sp>
        <p:sp>
          <p:nvSpPr>
            <p:cNvPr name="Freeform 41" id="41"/>
            <p:cNvSpPr/>
            <p:nvPr/>
          </p:nvSpPr>
          <p:spPr>
            <a:xfrm flipH="false" flipV="false">
              <a:off x="5891199" y="1270"/>
              <a:ext cx="374650" cy="505460"/>
            </a:xfrm>
            <a:custGeom>
              <a:avLst/>
              <a:gdLst/>
              <a:ahLst/>
              <a:cxnLst/>
              <a:rect r="r" b="b" t="t" l="l"/>
              <a:pathLst>
                <a:path h="505460" w="374650">
                  <a:moveTo>
                    <a:pt x="0" y="505460"/>
                  </a:moveTo>
                  <a:lnTo>
                    <a:pt x="0" y="0"/>
                  </a:lnTo>
                  <a:lnTo>
                    <a:pt x="374650" y="252730"/>
                  </a:lnTo>
                  <a:close/>
                </a:path>
              </a:pathLst>
            </a:custGeom>
            <a:solidFill>
              <a:srgbClr val="3EDAD8"/>
            </a:solidFill>
          </p:spPr>
        </p:sp>
      </p:grpSp>
      <p:grpSp>
        <p:nvGrpSpPr>
          <p:cNvPr name="Group 42" id="42"/>
          <p:cNvGrpSpPr/>
          <p:nvPr/>
        </p:nvGrpSpPr>
        <p:grpSpPr>
          <a:xfrm rot="-2699999">
            <a:off x="12945934" y="6765516"/>
            <a:ext cx="3297848" cy="267371"/>
            <a:chOff x="0" y="0"/>
            <a:chExt cx="6265849" cy="508000"/>
          </a:xfrm>
        </p:grpSpPr>
        <p:sp>
          <p:nvSpPr>
            <p:cNvPr name="Freeform 43" id="43"/>
            <p:cNvSpPr/>
            <p:nvPr/>
          </p:nvSpPr>
          <p:spPr>
            <a:xfrm flipH="false" flipV="false">
              <a:off x="0" y="215900"/>
              <a:ext cx="5969939" cy="76200"/>
            </a:xfrm>
            <a:custGeom>
              <a:avLst/>
              <a:gdLst/>
              <a:ahLst/>
              <a:cxnLst/>
              <a:rect r="r" b="b" t="t" l="l"/>
              <a:pathLst>
                <a:path h="76200" w="5969939">
                  <a:moveTo>
                    <a:pt x="0" y="0"/>
                  </a:moveTo>
                  <a:lnTo>
                    <a:pt x="5969939" y="0"/>
                  </a:lnTo>
                  <a:lnTo>
                    <a:pt x="5969939" y="76200"/>
                  </a:lnTo>
                  <a:lnTo>
                    <a:pt x="0" y="76200"/>
                  </a:lnTo>
                  <a:close/>
                </a:path>
              </a:pathLst>
            </a:custGeom>
            <a:solidFill>
              <a:srgbClr val="2C92D5"/>
            </a:solidFill>
          </p:spPr>
        </p:sp>
        <p:sp>
          <p:nvSpPr>
            <p:cNvPr name="Freeform 44" id="44"/>
            <p:cNvSpPr/>
            <p:nvPr/>
          </p:nvSpPr>
          <p:spPr>
            <a:xfrm flipH="false" flipV="false">
              <a:off x="5891199" y="1270"/>
              <a:ext cx="374650" cy="505460"/>
            </a:xfrm>
            <a:custGeom>
              <a:avLst/>
              <a:gdLst/>
              <a:ahLst/>
              <a:cxnLst/>
              <a:rect r="r" b="b" t="t" l="l"/>
              <a:pathLst>
                <a:path h="505460" w="374650">
                  <a:moveTo>
                    <a:pt x="0" y="505460"/>
                  </a:moveTo>
                  <a:lnTo>
                    <a:pt x="0" y="0"/>
                  </a:lnTo>
                  <a:lnTo>
                    <a:pt x="374650" y="252730"/>
                  </a:lnTo>
                  <a:close/>
                </a:path>
              </a:pathLst>
            </a:custGeom>
            <a:solidFill>
              <a:srgbClr val="2C92D5"/>
            </a:solidFill>
          </p:spPr>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525861">
            <a:off x="11704919" y="-613666"/>
            <a:ext cx="13709384" cy="137093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11317" y="4599625"/>
            <a:ext cx="1475610" cy="66524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0511317" y="6878288"/>
            <a:ext cx="1475610" cy="665240"/>
          </a:xfrm>
          <a:prstGeom prst="rect">
            <a:avLst/>
          </a:prstGeom>
        </p:spPr>
      </p:pic>
      <p:pic>
        <p:nvPicPr>
          <p:cNvPr name="Picture 5" id="5"/>
          <p:cNvPicPr>
            <a:picLocks noChangeAspect="true"/>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8532740">
            <a:off x="-2703495" y="7048838"/>
            <a:ext cx="6729406" cy="5469172"/>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372906" y="2940387"/>
            <a:ext cx="9245929" cy="5904527"/>
          </a:xfrm>
          <a:prstGeom prst="rect">
            <a:avLst/>
          </a:prstGeom>
        </p:spPr>
      </p:pic>
      <p:sp>
        <p:nvSpPr>
          <p:cNvPr name="TextBox 7" id="7"/>
          <p:cNvSpPr txBox="true"/>
          <p:nvPr/>
        </p:nvSpPr>
        <p:spPr>
          <a:xfrm rot="0">
            <a:off x="10579191" y="4705624"/>
            <a:ext cx="1339863" cy="405765"/>
          </a:xfrm>
          <a:prstGeom prst="rect">
            <a:avLst/>
          </a:prstGeom>
        </p:spPr>
        <p:txBody>
          <a:bodyPr anchor="t" rtlCol="false" tIns="0" lIns="0" bIns="0" rIns="0">
            <a:spAutoFit/>
          </a:bodyPr>
          <a:lstStyle/>
          <a:p>
            <a:pPr algn="ctr">
              <a:lnSpc>
                <a:spcPts val="3359"/>
              </a:lnSpc>
            </a:pPr>
            <a:r>
              <a:rPr lang="en-US" sz="2399">
                <a:solidFill>
                  <a:srgbClr val="2E2E2E"/>
                </a:solidFill>
                <a:latin typeface="Montserrat Classic Bold"/>
              </a:rPr>
              <a:t>1</a:t>
            </a:r>
          </a:p>
        </p:txBody>
      </p:sp>
      <p:sp>
        <p:nvSpPr>
          <p:cNvPr name="TextBox 8" id="8"/>
          <p:cNvSpPr txBox="true"/>
          <p:nvPr/>
        </p:nvSpPr>
        <p:spPr>
          <a:xfrm rot="0">
            <a:off x="12525752" y="4097369"/>
            <a:ext cx="4906787" cy="784224"/>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Thuật toán phậm cụm dữ liệu ra được 4 nhóm khác nhau.</a:t>
            </a:r>
          </a:p>
        </p:txBody>
      </p:sp>
      <p:sp>
        <p:nvSpPr>
          <p:cNvPr name="TextBox 9" id="9"/>
          <p:cNvSpPr txBox="true"/>
          <p:nvPr/>
        </p:nvSpPr>
        <p:spPr>
          <a:xfrm rot="0">
            <a:off x="10579191" y="6984287"/>
            <a:ext cx="1339863" cy="405765"/>
          </a:xfrm>
          <a:prstGeom prst="rect">
            <a:avLst/>
          </a:prstGeom>
        </p:spPr>
        <p:txBody>
          <a:bodyPr anchor="t" rtlCol="false" tIns="0" lIns="0" bIns="0" rIns="0">
            <a:spAutoFit/>
          </a:bodyPr>
          <a:lstStyle/>
          <a:p>
            <a:pPr algn="ctr">
              <a:lnSpc>
                <a:spcPts val="3359"/>
              </a:lnSpc>
            </a:pPr>
            <a:r>
              <a:rPr lang="en-US" sz="2399">
                <a:solidFill>
                  <a:srgbClr val="2E2E2E"/>
                </a:solidFill>
                <a:latin typeface="Montserrat Classic Bold"/>
              </a:rPr>
              <a:t>2</a:t>
            </a:r>
          </a:p>
        </p:txBody>
      </p:sp>
      <p:sp>
        <p:nvSpPr>
          <p:cNvPr name="TextBox 10" id="10"/>
          <p:cNvSpPr txBox="true"/>
          <p:nvPr/>
        </p:nvSpPr>
        <p:spPr>
          <a:xfrm rot="0">
            <a:off x="12879409" y="6792563"/>
            <a:ext cx="4906787" cy="784224"/>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Từ đó có cái nhìn trực quan về toàn bộ khách hàng.</a:t>
            </a:r>
          </a:p>
        </p:txBody>
      </p:sp>
      <p:sp>
        <p:nvSpPr>
          <p:cNvPr name="TextBox 11" id="11"/>
          <p:cNvSpPr txBox="true"/>
          <p:nvPr/>
        </p:nvSpPr>
        <p:spPr>
          <a:xfrm rot="0">
            <a:off x="1028700" y="1190625"/>
            <a:ext cx="937725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VISUALIZATION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30669">
            <a:off x="-6605488" y="-10535929"/>
            <a:ext cx="18539921" cy="1853992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883994" y="1445411"/>
            <a:ext cx="736600" cy="73660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506044" y="4779036"/>
            <a:ext cx="736600" cy="736600"/>
          </a:xfrm>
          <a:prstGeom prst="rect">
            <a:avLst/>
          </a:prstGeom>
        </p:spPr>
      </p:pic>
      <p:sp>
        <p:nvSpPr>
          <p:cNvPr name="TextBox 5" id="5"/>
          <p:cNvSpPr txBox="true"/>
          <p:nvPr/>
        </p:nvSpPr>
        <p:spPr>
          <a:xfrm rot="0">
            <a:off x="571488" y="900255"/>
            <a:ext cx="8572512" cy="2976888"/>
          </a:xfrm>
          <a:prstGeom prst="rect">
            <a:avLst/>
          </a:prstGeom>
        </p:spPr>
        <p:txBody>
          <a:bodyPr anchor="t" rtlCol="false" tIns="0" lIns="0" bIns="0" rIns="0">
            <a:spAutoFit/>
          </a:bodyPr>
          <a:lstStyle/>
          <a:p>
            <a:pPr>
              <a:lnSpc>
                <a:spcPts val="7700"/>
              </a:lnSpc>
            </a:pPr>
            <a:r>
              <a:rPr lang="en-US" sz="7700">
                <a:solidFill>
                  <a:srgbClr val="004AAD"/>
                </a:solidFill>
                <a:latin typeface="Montserrat Classic Bold"/>
              </a:rPr>
              <a:t>EVALUATION MODELS</a:t>
            </a:r>
          </a:p>
          <a:p>
            <a:pPr>
              <a:lnSpc>
                <a:spcPts val="7700"/>
              </a:lnSpc>
            </a:pPr>
          </a:p>
        </p:txBody>
      </p:sp>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128094" y="7604348"/>
            <a:ext cx="736600" cy="736600"/>
          </a:xfrm>
          <a:prstGeom prst="rect">
            <a:avLst/>
          </a:prstGeom>
        </p:spPr>
      </p:pic>
      <p:sp>
        <p:nvSpPr>
          <p:cNvPr name="TextBox 7" id="7"/>
          <p:cNvSpPr txBox="true"/>
          <p:nvPr/>
        </p:nvSpPr>
        <p:spPr>
          <a:xfrm rot="0">
            <a:off x="9251472" y="7691660"/>
            <a:ext cx="5251928" cy="50482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Process 03</a:t>
            </a:r>
          </a:p>
        </p:txBody>
      </p:sp>
      <p:sp>
        <p:nvSpPr>
          <p:cNvPr name="TextBox 8" id="8"/>
          <p:cNvSpPr txBox="true"/>
          <p:nvPr/>
        </p:nvSpPr>
        <p:spPr>
          <a:xfrm rot="0">
            <a:off x="9251472" y="8074249"/>
            <a:ext cx="5251928" cy="1584324"/>
          </a:xfrm>
          <a:prstGeom prst="rect">
            <a:avLst/>
          </a:prstGeom>
        </p:spPr>
        <p:txBody>
          <a:bodyPr anchor="t" rtlCol="false" tIns="0" lIns="0" bIns="0" rIns="0">
            <a:spAutoFit/>
          </a:bodyPr>
          <a:lstStyle/>
          <a:p>
            <a:pPr>
              <a:lnSpc>
                <a:spcPts val="3200"/>
              </a:lnSpc>
            </a:pPr>
          </a:p>
          <a:p>
            <a:pPr>
              <a:lnSpc>
                <a:spcPts val="3200"/>
              </a:lnSpc>
            </a:pPr>
            <a:r>
              <a:rPr lang="en-US" sz="2000">
                <a:solidFill>
                  <a:srgbClr val="2E2E2E"/>
                </a:solidFill>
                <a:latin typeface="Francois One"/>
              </a:rPr>
              <a:t>ĐỂ</a:t>
            </a:r>
            <a:r>
              <a:rPr lang="en-US" sz="2000">
                <a:solidFill>
                  <a:srgbClr val="2E2E2E"/>
                </a:solidFill>
                <a:latin typeface="Francois One"/>
              </a:rPr>
              <a:t> bắt đầu, chúng ta sẽ kiểm tra sự phân bố của các nhóm trong các cụm.</a:t>
            </a:r>
          </a:p>
          <a:p>
            <a:pPr>
              <a:lnSpc>
                <a:spcPts val="3200"/>
              </a:lnSpc>
            </a:pPr>
          </a:p>
        </p:txBody>
      </p:sp>
      <p:sp>
        <p:nvSpPr>
          <p:cNvPr name="TextBox 9" id="9"/>
          <p:cNvSpPr txBox="true"/>
          <p:nvPr/>
        </p:nvSpPr>
        <p:spPr>
          <a:xfrm rot="0">
            <a:off x="12007372" y="1388261"/>
            <a:ext cx="5251928" cy="50482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Process 01</a:t>
            </a:r>
          </a:p>
        </p:txBody>
      </p:sp>
      <p:sp>
        <p:nvSpPr>
          <p:cNvPr name="TextBox 10" id="10"/>
          <p:cNvSpPr txBox="true"/>
          <p:nvPr/>
        </p:nvSpPr>
        <p:spPr>
          <a:xfrm rot="0">
            <a:off x="12007372" y="1915312"/>
            <a:ext cx="5251928" cy="2384424"/>
          </a:xfrm>
          <a:prstGeom prst="rect">
            <a:avLst/>
          </a:prstGeom>
        </p:spPr>
        <p:txBody>
          <a:bodyPr anchor="t" rtlCol="false" tIns="0" lIns="0" bIns="0" rIns="0">
            <a:spAutoFit/>
          </a:bodyPr>
          <a:lstStyle/>
          <a:p>
            <a:pPr>
              <a:lnSpc>
                <a:spcPts val="3200"/>
              </a:lnSpc>
            </a:pPr>
            <a:r>
              <a:rPr lang="en-US" sz="2000">
                <a:solidFill>
                  <a:srgbClr val="2E2E2E"/>
                </a:solidFill>
                <a:latin typeface="Francois One"/>
              </a:rPr>
              <a:t>Vì đây là qúy trình phân cụm không được giám sát nên không có tính năng được gắn nhãn để sử dụng để đánh giá hoặc cho điểm mô hình của chúng tôi. Thay vào đó, mục tiêu của phần này là kiểm tra các mẫu trong các cụm được hình thành và hiểu bản chất của chúng.</a:t>
            </a:r>
          </a:p>
        </p:txBody>
      </p:sp>
      <p:sp>
        <p:nvSpPr>
          <p:cNvPr name="TextBox 11" id="11"/>
          <p:cNvSpPr txBox="true"/>
          <p:nvPr/>
        </p:nvSpPr>
        <p:spPr>
          <a:xfrm rot="0">
            <a:off x="10629422" y="4721886"/>
            <a:ext cx="5251928" cy="50482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Process 02</a:t>
            </a:r>
          </a:p>
        </p:txBody>
      </p:sp>
      <p:sp>
        <p:nvSpPr>
          <p:cNvPr name="TextBox 12" id="12"/>
          <p:cNvSpPr txBox="true"/>
          <p:nvPr/>
        </p:nvSpPr>
        <p:spPr>
          <a:xfrm rot="0">
            <a:off x="10629422" y="5057775"/>
            <a:ext cx="5251928" cy="2384424"/>
          </a:xfrm>
          <a:prstGeom prst="rect">
            <a:avLst/>
          </a:prstGeom>
        </p:spPr>
        <p:txBody>
          <a:bodyPr anchor="t" rtlCol="false" tIns="0" lIns="0" bIns="0" rIns="0">
            <a:spAutoFit/>
          </a:bodyPr>
          <a:lstStyle/>
          <a:p>
            <a:pPr>
              <a:lnSpc>
                <a:spcPts val="3200"/>
              </a:lnSpc>
            </a:pPr>
          </a:p>
          <a:p>
            <a:pPr>
              <a:lnSpc>
                <a:spcPts val="3200"/>
              </a:lnSpc>
            </a:pPr>
            <a:r>
              <a:rPr lang="en-US" sz="2000">
                <a:solidFill>
                  <a:srgbClr val="2E2E2E"/>
                </a:solidFill>
                <a:latin typeface="Francois One"/>
              </a:rPr>
              <a:t>Để đạt được điều này, chúng tôi sẽ tiến hành phân tích dữ liệu khám phá để kiểm tra dữ liệu liên quan đến các cụm và rút ra kết luận từ các quan sát của chúng tôi.</a:t>
            </a:r>
          </a:p>
          <a:p>
            <a:pPr>
              <a:lnSpc>
                <a:spcPts val="3200"/>
              </a:lnSpc>
            </a:pPr>
          </a:p>
        </p:txBody>
      </p:sp>
      <p:pic>
        <p:nvPicPr>
          <p:cNvPr name="Picture 13" id="13"/>
          <p:cNvPicPr>
            <a:picLocks noChangeAspect="true"/>
          </p:cNvPicPr>
          <p:nvPr/>
        </p:nvPicPr>
        <p:blipFill>
          <a:blip r:embed="rId10">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5242519">
            <a:off x="-1042019" y="8240279"/>
            <a:ext cx="8063091" cy="6553094"/>
          </a:xfrm>
          <a:prstGeom prst="rect">
            <a:avLst/>
          </a:prstGeom>
        </p:spPr>
      </p:pic>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8243363">
            <a:off x="-1355616" y="7258999"/>
            <a:ext cx="8063091" cy="655309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608966" y="3541842"/>
            <a:ext cx="8127102" cy="5427901"/>
          </a:xfrm>
          <a:prstGeom prst="rect">
            <a:avLst/>
          </a:prstGeom>
        </p:spPr>
      </p:pic>
      <p:sp>
        <p:nvSpPr>
          <p:cNvPr name="TextBox 4" id="4"/>
          <p:cNvSpPr txBox="true"/>
          <p:nvPr/>
        </p:nvSpPr>
        <p:spPr>
          <a:xfrm rot="0">
            <a:off x="1028700" y="3446592"/>
            <a:ext cx="5990272" cy="148272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Các cụm này hiển thị phân phối tương đối đồng đều trên tập dữ liệu.</a:t>
            </a:r>
          </a:p>
          <a:p>
            <a:pPr>
              <a:lnSpc>
                <a:spcPts val="3999"/>
              </a:lnSpc>
            </a:pPr>
          </a:p>
        </p:txBody>
      </p:sp>
      <p:sp>
        <p:nvSpPr>
          <p:cNvPr name="TextBox 5" id="5"/>
          <p:cNvSpPr txBox="true"/>
          <p:nvPr/>
        </p:nvSpPr>
        <p:spPr>
          <a:xfrm rot="0">
            <a:off x="1028700" y="1369699"/>
            <a:ext cx="12331712"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MARKET ANALYSIS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3987423">
            <a:off x="12625695" y="7261552"/>
            <a:ext cx="8063091" cy="655309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581748" y="406933"/>
            <a:ext cx="8706252" cy="5401799"/>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0008019" y="5650048"/>
            <a:ext cx="7614488" cy="4210058"/>
          </a:xfrm>
          <a:prstGeom prst="rect">
            <a:avLst/>
          </a:prstGeom>
        </p:spPr>
      </p:pic>
      <p:sp>
        <p:nvSpPr>
          <p:cNvPr name="TextBox 5" id="5"/>
          <p:cNvSpPr txBox="true"/>
          <p:nvPr/>
        </p:nvSpPr>
        <p:spPr>
          <a:xfrm rot="0">
            <a:off x="1028700" y="1442591"/>
            <a:ext cx="7598416"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OUR GOALS</a:t>
            </a:r>
          </a:p>
        </p:txBody>
      </p:sp>
      <p:sp>
        <p:nvSpPr>
          <p:cNvPr name="TextBox 6" id="6"/>
          <p:cNvSpPr txBox="true"/>
          <p:nvPr/>
        </p:nvSpPr>
        <p:spPr>
          <a:xfrm rot="0">
            <a:off x="1028700" y="3229910"/>
            <a:ext cx="6003719" cy="459105"/>
          </a:xfrm>
          <a:prstGeom prst="rect">
            <a:avLst/>
          </a:prstGeom>
        </p:spPr>
        <p:txBody>
          <a:bodyPr anchor="t" rtlCol="false" tIns="0" lIns="0" bIns="0" rIns="0">
            <a:spAutoFit/>
          </a:bodyPr>
          <a:lstStyle/>
          <a:p>
            <a:pPr>
              <a:lnSpc>
                <a:spcPts val="3840"/>
              </a:lnSpc>
            </a:pPr>
            <a:r>
              <a:rPr lang="en-US" sz="2400">
                <a:solidFill>
                  <a:srgbClr val="2E2E2E"/>
                </a:solidFill>
                <a:latin typeface="Francois One"/>
              </a:rPr>
              <a:t> Thu nhập và Chi tiêu có mối quan hệ chăt chẽ.</a:t>
            </a:r>
          </a:p>
        </p:txBody>
      </p:sp>
      <p:sp>
        <p:nvSpPr>
          <p:cNvPr name="TextBox 7" id="7"/>
          <p:cNvSpPr txBox="true"/>
          <p:nvPr/>
        </p:nvSpPr>
        <p:spPr>
          <a:xfrm rot="0">
            <a:off x="702526" y="5751582"/>
            <a:ext cx="3200115" cy="50482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Goals 01</a:t>
            </a:r>
          </a:p>
        </p:txBody>
      </p:sp>
      <p:sp>
        <p:nvSpPr>
          <p:cNvPr name="TextBox 8" id="8"/>
          <p:cNvSpPr txBox="true"/>
          <p:nvPr/>
        </p:nvSpPr>
        <p:spPr>
          <a:xfrm rot="0">
            <a:off x="5520302" y="5751582"/>
            <a:ext cx="3200115" cy="504826"/>
          </a:xfrm>
          <a:prstGeom prst="rect">
            <a:avLst/>
          </a:prstGeom>
        </p:spPr>
        <p:txBody>
          <a:bodyPr anchor="t" rtlCol="false" tIns="0" lIns="0" bIns="0" rIns="0">
            <a:spAutoFit/>
          </a:bodyPr>
          <a:lstStyle/>
          <a:p>
            <a:pPr>
              <a:lnSpc>
                <a:spcPts val="4199"/>
              </a:lnSpc>
            </a:pPr>
            <a:r>
              <a:rPr lang="en-US" sz="2999">
                <a:solidFill>
                  <a:srgbClr val="2E2E2E"/>
                </a:solidFill>
                <a:latin typeface="Montserrat Classic Bold"/>
              </a:rPr>
              <a:t>Goals 02</a:t>
            </a:r>
          </a:p>
        </p:txBody>
      </p:sp>
      <p:sp>
        <p:nvSpPr>
          <p:cNvPr name="TextBox 9" id="9"/>
          <p:cNvSpPr txBox="true"/>
          <p:nvPr/>
        </p:nvSpPr>
        <p:spPr>
          <a:xfrm rot="0">
            <a:off x="702526" y="6429779"/>
            <a:ext cx="4594534" cy="2784474"/>
          </a:xfrm>
          <a:prstGeom prst="rect">
            <a:avLst/>
          </a:prstGeom>
        </p:spPr>
        <p:txBody>
          <a:bodyPr anchor="t" rtlCol="false" tIns="0" lIns="0" bIns="0" rIns="0">
            <a:spAutoFit/>
          </a:bodyPr>
          <a:lstStyle/>
          <a:p>
            <a:pPr algn="just">
              <a:lnSpc>
                <a:spcPts val="3200"/>
              </a:lnSpc>
            </a:pPr>
            <a:r>
              <a:rPr lang="en-US" sz="2000">
                <a:solidFill>
                  <a:srgbClr val="2E2E2E"/>
                </a:solidFill>
                <a:latin typeface="Francois One"/>
              </a:rPr>
              <a:t>* Nhóm 0: chi tiêu thấp và thu nhập thấp</a:t>
            </a:r>
          </a:p>
          <a:p>
            <a:pPr algn="just">
              <a:lnSpc>
                <a:spcPts val="3200"/>
              </a:lnSpc>
            </a:pPr>
            <a:r>
              <a:rPr lang="en-US" sz="2000">
                <a:solidFill>
                  <a:srgbClr val="2E2E2E"/>
                </a:solidFill>
                <a:latin typeface="Francois One"/>
              </a:rPr>
              <a:t>* Nhóm 3: chi tiêu thấp và thu nhập trung bình</a:t>
            </a:r>
          </a:p>
          <a:p>
            <a:pPr algn="just">
              <a:lnSpc>
                <a:spcPts val="3200"/>
              </a:lnSpc>
            </a:pPr>
            <a:r>
              <a:rPr lang="en-US" sz="2000">
                <a:solidFill>
                  <a:srgbClr val="2E2E2E"/>
                </a:solidFill>
                <a:latin typeface="Francois One"/>
              </a:rPr>
              <a:t>* Nhóm 2: chi tiêu cao và thu nhập trung bình</a:t>
            </a:r>
          </a:p>
          <a:p>
            <a:pPr algn="just">
              <a:lnSpc>
                <a:spcPts val="3200"/>
              </a:lnSpc>
            </a:pPr>
            <a:r>
              <a:rPr lang="en-US" sz="2000">
                <a:solidFill>
                  <a:srgbClr val="2E2E2E"/>
                </a:solidFill>
                <a:latin typeface="Francois One"/>
              </a:rPr>
              <a:t>* Nhóm 1: chi tiêu cao và thu nhập cao</a:t>
            </a:r>
          </a:p>
          <a:p>
            <a:pPr algn="just">
              <a:lnSpc>
                <a:spcPts val="3200"/>
              </a:lnSpc>
            </a:pPr>
          </a:p>
        </p:txBody>
      </p:sp>
      <p:sp>
        <p:nvSpPr>
          <p:cNvPr name="TextBox 10" id="10"/>
          <p:cNvSpPr txBox="true"/>
          <p:nvPr/>
        </p:nvSpPr>
        <p:spPr>
          <a:xfrm rot="0">
            <a:off x="5520302" y="6429779"/>
            <a:ext cx="4594534" cy="2384424"/>
          </a:xfrm>
          <a:prstGeom prst="rect">
            <a:avLst/>
          </a:prstGeom>
        </p:spPr>
        <p:txBody>
          <a:bodyPr anchor="t" rtlCol="false" tIns="0" lIns="0" bIns="0" rIns="0">
            <a:spAutoFit/>
          </a:bodyPr>
          <a:lstStyle/>
          <a:p>
            <a:pPr>
              <a:lnSpc>
                <a:spcPts val="3200"/>
              </a:lnSpc>
            </a:pPr>
            <a:r>
              <a:rPr lang="en-US" sz="2000">
                <a:solidFill>
                  <a:srgbClr val="2E2E2E"/>
                </a:solidFill>
                <a:latin typeface="Francois One"/>
              </a:rPr>
              <a:t>Để dễ hiểu hơn, chúng ta sẽ phân loại Nhóm 0 là Khách hàng Bình thường, Nhóm 1 là Khách hàng Đặc biệt, Nhóm 2 là Khách hàng Tốt, và Nhóm 3 là Khách hàng có tiềm năng.</a:t>
            </a:r>
          </a:p>
          <a:p>
            <a:pPr>
              <a:lnSpc>
                <a:spcPts val="3200"/>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3950" y="1726896"/>
            <a:ext cx="4008117" cy="6833209"/>
            <a:chOff x="0" y="0"/>
            <a:chExt cx="5344156" cy="9110945"/>
          </a:xfrm>
        </p:grpSpPr>
        <p:pic>
          <p:nvPicPr>
            <p:cNvPr name="Picture 3" id="3"/>
            <p:cNvPicPr>
              <a:picLocks noChangeAspect="true"/>
            </p:cNvPicPr>
            <p:nvPr/>
          </p:nvPicPr>
          <p:blipFill>
            <a:blip r:embed="rId2"/>
            <a:srcRect l="6062" t="0" r="6062" b="0"/>
            <a:stretch>
              <a:fillRect/>
            </a:stretch>
          </p:blipFill>
          <p:spPr>
            <a:xfrm flipH="false" flipV="false">
              <a:off x="0" y="0"/>
              <a:ext cx="5344156" cy="9110945"/>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086043" y="-1068860"/>
            <a:ext cx="2820590" cy="3265516"/>
          </a:xfrm>
          <a:prstGeom prst="rect">
            <a:avLst/>
          </a:prstGeom>
        </p:spPr>
      </p:pic>
      <p:grpSp>
        <p:nvGrpSpPr>
          <p:cNvPr name="Group 5" id="5"/>
          <p:cNvGrpSpPr/>
          <p:nvPr/>
        </p:nvGrpSpPr>
        <p:grpSpPr>
          <a:xfrm rot="-5400000">
            <a:off x="-2241079" y="-1596369"/>
            <a:ext cx="6030058" cy="3192737"/>
            <a:chOff x="0" y="0"/>
            <a:chExt cx="2354580" cy="1246680"/>
          </a:xfrm>
        </p:grpSpPr>
        <p:sp>
          <p:nvSpPr>
            <p:cNvPr name="Freeform 6" id="6"/>
            <p:cNvSpPr/>
            <p:nvPr/>
          </p:nvSpPr>
          <p:spPr>
            <a:xfrm flipH="false" flipV="false">
              <a:off x="0" y="0"/>
              <a:ext cx="2353310" cy="1246680"/>
            </a:xfrm>
            <a:custGeom>
              <a:avLst/>
              <a:gdLst/>
              <a:ahLst/>
              <a:cxnLst/>
              <a:rect r="r" b="b" t="t" l="l"/>
              <a:pathLst>
                <a:path h="1246680" w="235331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00449" y="8927729"/>
            <a:ext cx="2108175" cy="2433680"/>
          </a:xfrm>
          <a:prstGeom prst="rect">
            <a:avLst/>
          </a:prstGeom>
        </p:spPr>
      </p:pic>
      <p:grpSp>
        <p:nvGrpSpPr>
          <p:cNvPr name="Group 8" id="8"/>
          <p:cNvGrpSpPr/>
          <p:nvPr/>
        </p:nvGrpSpPr>
        <p:grpSpPr>
          <a:xfrm rot="0">
            <a:off x="16309163" y="8927729"/>
            <a:ext cx="1187175" cy="1187175"/>
            <a:chOff x="0" y="0"/>
            <a:chExt cx="6350000" cy="6350000"/>
          </a:xfrm>
        </p:grpSpPr>
        <p:sp>
          <p:nvSpPr>
            <p:cNvPr name="Freeform 9" id="9"/>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B8CB"/>
            </a:solidFill>
          </p:spPr>
        </p:sp>
      </p:grpSp>
      <p:grpSp>
        <p:nvGrpSpPr>
          <p:cNvPr name="Group 10" id="10"/>
          <p:cNvGrpSpPr/>
          <p:nvPr/>
        </p:nvGrpSpPr>
        <p:grpSpPr>
          <a:xfrm rot="0">
            <a:off x="1934124" y="9559322"/>
            <a:ext cx="1802087" cy="1802087"/>
            <a:chOff x="0" y="0"/>
            <a:chExt cx="6350000" cy="6350000"/>
          </a:xfrm>
        </p:grpSpPr>
        <p:sp>
          <p:nvSpPr>
            <p:cNvPr name="Freeform 11" id="11"/>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B8CB"/>
            </a:solidFill>
          </p:spPr>
        </p:sp>
      </p:grpSp>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33172" b="70195"/>
          <a:stretch>
            <a:fillRect/>
          </a:stretch>
        </p:blipFill>
        <p:spPr>
          <a:xfrm flipH="false" flipV="false" rot="0">
            <a:off x="16993562" y="9521317"/>
            <a:ext cx="1005552" cy="440623"/>
          </a:xfrm>
          <a:prstGeom prst="rect">
            <a:avLst/>
          </a:prstGeom>
        </p:spPr>
      </p:pic>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33172" b="70195"/>
          <a:stretch>
            <a:fillRect/>
          </a:stretch>
        </p:blipFill>
        <p:spPr>
          <a:xfrm flipH="false" flipV="false" rot="-5400000">
            <a:off x="271174" y="585507"/>
            <a:ext cx="1005552" cy="440623"/>
          </a:xfrm>
          <a:prstGeom prst="rect">
            <a:avLst/>
          </a:prstGeom>
        </p:spPr>
      </p:pic>
      <p:pic>
        <p:nvPicPr>
          <p:cNvPr name="Picture 14" id="14"/>
          <p:cNvPicPr>
            <a:picLocks noChangeAspect="true"/>
          </p:cNvPicPr>
          <p:nvPr/>
        </p:nvPicPr>
        <p:blipFill>
          <a:blip r:embed="rId9"/>
          <a:srcRect l="0" t="0" r="0" b="6667"/>
          <a:stretch>
            <a:fillRect/>
          </a:stretch>
        </p:blipFill>
        <p:spPr>
          <a:xfrm flipH="false" flipV="false" rot="0">
            <a:off x="11617375" y="3015029"/>
            <a:ext cx="6381740" cy="1600085"/>
          </a:xfrm>
          <a:prstGeom prst="rect">
            <a:avLst/>
          </a:prstGeom>
        </p:spPr>
      </p:pic>
      <p:pic>
        <p:nvPicPr>
          <p:cNvPr name="Picture 15" id="15"/>
          <p:cNvPicPr>
            <a:picLocks noChangeAspect="true"/>
          </p:cNvPicPr>
          <p:nvPr/>
        </p:nvPicPr>
        <p:blipFill>
          <a:blip r:embed="rId10"/>
          <a:srcRect l="0" t="0" r="0" b="0"/>
          <a:stretch>
            <a:fillRect/>
          </a:stretch>
        </p:blipFill>
        <p:spPr>
          <a:xfrm flipH="false" flipV="false" rot="0">
            <a:off x="4965542" y="2957739"/>
            <a:ext cx="6651833" cy="4371522"/>
          </a:xfrm>
          <a:prstGeom prst="rect">
            <a:avLst/>
          </a:prstGeom>
        </p:spPr>
      </p:pic>
      <p:sp>
        <p:nvSpPr>
          <p:cNvPr name="TextBox 16" id="16"/>
          <p:cNvSpPr txBox="true"/>
          <p:nvPr/>
        </p:nvSpPr>
        <p:spPr>
          <a:xfrm rot="0">
            <a:off x="6831963" y="398724"/>
            <a:ext cx="9570823" cy="1905467"/>
          </a:xfrm>
          <a:prstGeom prst="rect">
            <a:avLst/>
          </a:prstGeom>
        </p:spPr>
        <p:txBody>
          <a:bodyPr anchor="t" rtlCol="false" tIns="0" lIns="0" bIns="0" rIns="0">
            <a:spAutoFit/>
          </a:bodyPr>
          <a:lstStyle/>
          <a:p>
            <a:pPr>
              <a:lnSpc>
                <a:spcPts val="7409"/>
              </a:lnSpc>
            </a:pPr>
            <a:r>
              <a:rPr lang="en-US" sz="6990">
                <a:solidFill>
                  <a:srgbClr val="7EB8CB"/>
                </a:solidFill>
                <a:latin typeface="Noto Sans Bold"/>
              </a:rPr>
              <a:t>PHÂN CỤM DỰA TRÊN TỔNG CHI TIÊU</a:t>
            </a:r>
          </a:p>
        </p:txBody>
      </p:sp>
      <p:sp>
        <p:nvSpPr>
          <p:cNvPr name="TextBox 17" id="17"/>
          <p:cNvSpPr txBox="true"/>
          <p:nvPr/>
        </p:nvSpPr>
        <p:spPr>
          <a:xfrm rot="0">
            <a:off x="5105917" y="7617662"/>
            <a:ext cx="4732555" cy="2497242"/>
          </a:xfrm>
          <a:prstGeom prst="rect">
            <a:avLst/>
          </a:prstGeom>
        </p:spPr>
        <p:txBody>
          <a:bodyPr anchor="t" rtlCol="false" tIns="0" lIns="0" bIns="0" rIns="0">
            <a:spAutoFit/>
          </a:bodyPr>
          <a:lstStyle/>
          <a:p>
            <a:pPr>
              <a:lnSpc>
                <a:spcPts val="2531"/>
              </a:lnSpc>
            </a:pPr>
            <a:r>
              <a:rPr lang="en-US" sz="1808">
                <a:solidFill>
                  <a:srgbClr val="000000"/>
                </a:solidFill>
                <a:latin typeface="Now"/>
              </a:rPr>
              <a:t>Biểu đồ hộp cho thấy Khách hàng Đặc biệt và Khách hàng Tốt chi tiêu đáng kể hơn mỗi khách hàng, trung bình là 1400 bảng và 800 bảng tương ứng, so với Khách hàng Bình thường và Khách hàng Có tiềm năng có mức chi tiêu chỉ khoảng 500 bảng.</a:t>
            </a:r>
          </a:p>
          <a:p>
            <a:pPr marL="0" indent="0" lvl="0">
              <a:lnSpc>
                <a:spcPts val="2531"/>
              </a:lnSpc>
              <a:spcBef>
                <a:spcPct val="0"/>
              </a:spcBef>
            </a:pPr>
          </a:p>
        </p:txBody>
      </p:sp>
      <p:sp>
        <p:nvSpPr>
          <p:cNvPr name="TextBox 18" id="18"/>
          <p:cNvSpPr txBox="true"/>
          <p:nvPr/>
        </p:nvSpPr>
        <p:spPr>
          <a:xfrm rot="0">
            <a:off x="11617375" y="7608028"/>
            <a:ext cx="5787568" cy="1866900"/>
          </a:xfrm>
          <a:prstGeom prst="rect">
            <a:avLst/>
          </a:prstGeom>
        </p:spPr>
        <p:txBody>
          <a:bodyPr anchor="t" rtlCol="false" tIns="0" lIns="0" bIns="0" rIns="0">
            <a:spAutoFit/>
          </a:bodyPr>
          <a:lstStyle/>
          <a:p>
            <a:pPr>
              <a:lnSpc>
                <a:spcPts val="2171"/>
              </a:lnSpc>
            </a:pPr>
            <a:r>
              <a:rPr lang="en-US" sz="1809">
                <a:solidFill>
                  <a:srgbClr val="000000"/>
                </a:solidFill>
                <a:latin typeface="Now"/>
              </a:rPr>
              <a:t>Do đó, các chiến dịch tiếp thị khác nhau sẽ được phát triển cho mỗi nhóm. Để bắt đầu quá trình này, chúng ta sẽ xem xét các chiến dịch tiếp thị trước đây để xem mỗi nhóm đã chi bao nhiêu cho các chiến lược tiếp thị được nhắm đến.</a:t>
            </a:r>
          </a:p>
          <a:p>
            <a:pPr>
              <a:lnSpc>
                <a:spcPts val="2171"/>
              </a:lnSpc>
            </a:pPr>
          </a:p>
          <a:p>
            <a:pPr>
              <a:lnSpc>
                <a:spcPts val="2171"/>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21107" y="2195396"/>
            <a:ext cx="7389096" cy="6824550"/>
            <a:chOff x="0" y="0"/>
            <a:chExt cx="9852128" cy="9099399"/>
          </a:xfrm>
        </p:grpSpPr>
        <p:pic>
          <p:nvPicPr>
            <p:cNvPr name="Picture 3" id="3"/>
            <p:cNvPicPr>
              <a:picLocks noChangeAspect="true"/>
            </p:cNvPicPr>
            <p:nvPr/>
          </p:nvPicPr>
          <p:blipFill>
            <a:blip r:embed="rId2"/>
            <a:srcRect l="5146" t="0" r="5146" b="0"/>
            <a:stretch>
              <a:fillRect/>
            </a:stretch>
          </p:blipFill>
          <p:spPr>
            <a:xfrm flipH="false" flipV="false">
              <a:off x="0" y="0"/>
              <a:ext cx="9852128" cy="9099399"/>
            </a:xfrm>
            <a:prstGeom prst="rect">
              <a:avLst/>
            </a:prstGeom>
          </p:spPr>
        </p:pic>
      </p:grpSp>
      <p:sp>
        <p:nvSpPr>
          <p:cNvPr name="TextBox 4" id="4"/>
          <p:cNvSpPr txBox="true"/>
          <p:nvPr/>
        </p:nvSpPr>
        <p:spPr>
          <a:xfrm rot="0">
            <a:off x="603923" y="682754"/>
            <a:ext cx="16067164" cy="857895"/>
          </a:xfrm>
          <a:prstGeom prst="rect">
            <a:avLst/>
          </a:prstGeom>
        </p:spPr>
        <p:txBody>
          <a:bodyPr anchor="t" rtlCol="false" tIns="0" lIns="0" bIns="0" rIns="0">
            <a:spAutoFit/>
          </a:bodyPr>
          <a:lstStyle/>
          <a:p>
            <a:pPr>
              <a:lnSpc>
                <a:spcPts val="6400"/>
              </a:lnSpc>
            </a:pPr>
            <a:r>
              <a:rPr lang="en-US" sz="6400">
                <a:solidFill>
                  <a:srgbClr val="004AAD"/>
                </a:solidFill>
                <a:latin typeface="Montserrat Classic Bold"/>
              </a:rPr>
              <a:t>CÁCH CHI TIÊU CHO TỪNG MẶT HÀNG</a:t>
            </a:r>
          </a:p>
        </p:txBody>
      </p:sp>
      <p:sp>
        <p:nvSpPr>
          <p:cNvPr name="TextBox 5" id="5"/>
          <p:cNvSpPr txBox="true"/>
          <p:nvPr/>
        </p:nvSpPr>
        <p:spPr>
          <a:xfrm rot="0">
            <a:off x="603923" y="2100146"/>
            <a:ext cx="7256477" cy="5802630"/>
          </a:xfrm>
          <a:prstGeom prst="rect">
            <a:avLst/>
          </a:prstGeom>
        </p:spPr>
        <p:txBody>
          <a:bodyPr anchor="t" rtlCol="false" tIns="0" lIns="0" bIns="0" rIns="0">
            <a:spAutoFit/>
          </a:bodyPr>
          <a:lstStyle/>
          <a:p>
            <a:pPr>
              <a:lnSpc>
                <a:spcPts val="3840"/>
              </a:lnSpc>
            </a:pPr>
            <a:r>
              <a:rPr lang="en-US" sz="2400">
                <a:solidFill>
                  <a:srgbClr val="2E2E2E"/>
                </a:solidFill>
                <a:latin typeface="Now"/>
              </a:rPr>
              <a:t>* Tất cả bốn nhóm đều chi số tiền cao nhất cho </a:t>
            </a:r>
            <a:r>
              <a:rPr lang="en-US" sz="2400">
                <a:solidFill>
                  <a:srgbClr val="2E2E2E"/>
                </a:solidFill>
                <a:latin typeface="Now Bold"/>
              </a:rPr>
              <a:t>Rượu</a:t>
            </a:r>
            <a:r>
              <a:rPr lang="en-US" sz="2400">
                <a:solidFill>
                  <a:srgbClr val="2E2E2E"/>
                </a:solidFill>
                <a:latin typeface="Now"/>
              </a:rPr>
              <a:t>, theo sau là </a:t>
            </a:r>
            <a:r>
              <a:rPr lang="en-US" sz="2400">
                <a:solidFill>
                  <a:srgbClr val="2E2E2E"/>
                </a:solidFill>
                <a:latin typeface="Now Bold"/>
              </a:rPr>
              <a:t>Thịt</a:t>
            </a:r>
            <a:r>
              <a:rPr lang="en-US" sz="2400">
                <a:solidFill>
                  <a:srgbClr val="2E2E2E"/>
                </a:solidFill>
                <a:latin typeface="Now"/>
              </a:rPr>
              <a:t>, trong sáu loại sản phẩm khác nhau.</a:t>
            </a:r>
          </a:p>
          <a:p>
            <a:pPr>
              <a:lnSpc>
                <a:spcPts val="3840"/>
              </a:lnSpc>
            </a:pPr>
            <a:r>
              <a:rPr lang="en-US" sz="2400">
                <a:solidFill>
                  <a:srgbClr val="2E2E2E"/>
                </a:solidFill>
                <a:latin typeface="Now"/>
              </a:rPr>
              <a:t>* Về việc mua </a:t>
            </a:r>
            <a:r>
              <a:rPr lang="en-US" sz="2400">
                <a:solidFill>
                  <a:srgbClr val="2E2E2E"/>
                </a:solidFill>
                <a:latin typeface="Now Bold"/>
              </a:rPr>
              <a:t>Vàng</a:t>
            </a:r>
            <a:r>
              <a:rPr lang="en-US" sz="2400">
                <a:solidFill>
                  <a:srgbClr val="2E2E2E"/>
                </a:solidFill>
                <a:latin typeface="Now"/>
              </a:rPr>
              <a:t>, </a:t>
            </a:r>
            <a:r>
              <a:rPr lang="en-US" sz="2400">
                <a:solidFill>
                  <a:srgbClr val="2E2E2E"/>
                </a:solidFill>
                <a:latin typeface="Now Bold"/>
              </a:rPr>
              <a:t>Khách hàng Bình thường</a:t>
            </a:r>
            <a:r>
              <a:rPr lang="en-US" sz="2400">
                <a:solidFill>
                  <a:srgbClr val="2E2E2E"/>
                </a:solidFill>
                <a:latin typeface="Now"/>
              </a:rPr>
              <a:t> và </a:t>
            </a:r>
            <a:r>
              <a:rPr lang="en-US" sz="2400">
                <a:solidFill>
                  <a:srgbClr val="2E2E2E"/>
                </a:solidFill>
                <a:latin typeface="Now Bold"/>
              </a:rPr>
              <a:t>Khách hàng Có tiềm năng </a:t>
            </a:r>
            <a:r>
              <a:rPr lang="en-US" sz="2400">
                <a:solidFill>
                  <a:srgbClr val="2E2E2E"/>
                </a:solidFill>
                <a:latin typeface="Now"/>
              </a:rPr>
              <a:t>có xu hướng làm vậy hơn, với tỷ lệ lần lượt là 17,7% và 10,5%, trong khi hai nhóm còn lại chỉ có tỷ lệ 8% và 5,4%.</a:t>
            </a:r>
          </a:p>
          <a:p>
            <a:pPr>
              <a:lnSpc>
                <a:spcPts val="3840"/>
              </a:lnSpc>
            </a:pPr>
            <a:r>
              <a:rPr lang="en-US" sz="2400">
                <a:solidFill>
                  <a:srgbClr val="2E2E2E"/>
                </a:solidFill>
                <a:latin typeface="Now"/>
              </a:rPr>
              <a:t>* </a:t>
            </a:r>
            <a:r>
              <a:rPr lang="en-US" sz="2400">
                <a:solidFill>
                  <a:srgbClr val="2E2E2E"/>
                </a:solidFill>
                <a:latin typeface="Now Bold"/>
              </a:rPr>
              <a:t>Khách hàng Đặc biệt</a:t>
            </a:r>
            <a:r>
              <a:rPr lang="en-US" sz="2400">
                <a:solidFill>
                  <a:srgbClr val="2E2E2E"/>
                </a:solidFill>
                <a:latin typeface="Now"/>
              </a:rPr>
              <a:t>, ngược lại, có xu hướng mua </a:t>
            </a:r>
            <a:r>
              <a:rPr lang="en-US" sz="2400">
                <a:solidFill>
                  <a:srgbClr val="2E2E2E"/>
                </a:solidFill>
                <a:latin typeface="Now Bold"/>
              </a:rPr>
              <a:t>Thịt </a:t>
            </a:r>
            <a:r>
              <a:rPr lang="en-US" sz="2400">
                <a:solidFill>
                  <a:srgbClr val="2E2E2E"/>
                </a:solidFill>
                <a:latin typeface="Now"/>
              </a:rPr>
              <a:t>nhiều hơn, chiếm khoảng 240.000 bảng hoặc 33,9% tổng chi tiêu của họ, cao hơn so với chi tiêu của các nhóm khác dưới 26%.</a:t>
            </a:r>
          </a:p>
          <a:p>
            <a:pPr>
              <a:lnSpc>
                <a:spcPts val="3840"/>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12" t="0" r="1012" b="0"/>
          <a:stretch>
            <a:fillRect/>
          </a:stretch>
        </p:blipFill>
        <p:spPr>
          <a:xfrm flipH="false" flipV="false" rot="0">
            <a:off x="8791053" y="3796563"/>
            <a:ext cx="9350343" cy="222246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06476" y="4233212"/>
            <a:ext cx="8438466" cy="3571630"/>
          </a:xfrm>
          <a:prstGeom prst="rect">
            <a:avLst/>
          </a:prstGeom>
        </p:spPr>
      </p:pic>
      <p:sp>
        <p:nvSpPr>
          <p:cNvPr name="TextBox 4" id="4"/>
          <p:cNvSpPr txBox="true"/>
          <p:nvPr/>
        </p:nvSpPr>
        <p:spPr>
          <a:xfrm rot="0">
            <a:off x="7064434" y="6884682"/>
            <a:ext cx="9920967" cy="3088091"/>
          </a:xfrm>
          <a:prstGeom prst="rect">
            <a:avLst/>
          </a:prstGeom>
        </p:spPr>
        <p:txBody>
          <a:bodyPr anchor="t" rtlCol="false" tIns="0" lIns="0" bIns="0" rIns="0">
            <a:spAutoFit/>
          </a:bodyPr>
          <a:lstStyle/>
          <a:p>
            <a:pPr marL="451933" indent="-225966" lvl="1">
              <a:lnSpc>
                <a:spcPts val="2721"/>
              </a:lnSpc>
              <a:buFont typeface="Arial"/>
              <a:buChar char="•"/>
            </a:pPr>
            <a:r>
              <a:rPr lang="en-US" sz="2093">
                <a:solidFill>
                  <a:srgbClr val="2E2E2E"/>
                </a:solidFill>
                <a:latin typeface="Now"/>
              </a:rPr>
              <a:t>Trong chiến dịch tiếp thị ban đầu, nhóm Khách hàng Bình thường và Khách hàng có tiềm năng có khoảng 500 lượt chấp nhận mỗi nhóm, trong khi nhóm Khách hàng Tốt và Khách hàng Đặc biệt có 400 và 300 lượt chấp nhận tương ứng.</a:t>
            </a:r>
          </a:p>
          <a:p>
            <a:pPr marL="451933" indent="-225966" lvl="1">
              <a:lnSpc>
                <a:spcPts val="2721"/>
              </a:lnSpc>
              <a:buFont typeface="Arial"/>
              <a:buChar char="•"/>
            </a:pPr>
            <a:r>
              <a:rPr lang="en-US" sz="2093">
                <a:solidFill>
                  <a:srgbClr val="2E2E2E"/>
                </a:solidFill>
                <a:latin typeface="Now"/>
              </a:rPr>
              <a:t>Trong các chiến dịch tiếp theo, số lượng khuyến mãi được chấp nhận giảm đáng kể. Khách hàng Bình thường và Khách hàng Có tiềm năng có xu hướng không chấp nhận ưu đãi, trong khi chỉ có một phần nhỏ của Khách hàng Tốt và Khách hàng Đặc biệt chấp nhận nó.</a:t>
            </a:r>
          </a:p>
          <a:p>
            <a:pPr marL="0" indent="0" lvl="0">
              <a:lnSpc>
                <a:spcPts val="2721"/>
              </a:lnSpc>
            </a:pPr>
          </a:p>
        </p:txBody>
      </p:sp>
      <p:sp>
        <p:nvSpPr>
          <p:cNvPr name="TextBox 5" id="5"/>
          <p:cNvSpPr txBox="true"/>
          <p:nvPr/>
        </p:nvSpPr>
        <p:spPr>
          <a:xfrm rot="0">
            <a:off x="1028700" y="786663"/>
            <a:ext cx="12330469" cy="2114550"/>
          </a:xfrm>
          <a:prstGeom prst="rect">
            <a:avLst/>
          </a:prstGeom>
        </p:spPr>
        <p:txBody>
          <a:bodyPr anchor="t" rtlCol="false" tIns="0" lIns="0" bIns="0" rIns="0">
            <a:spAutoFit/>
          </a:bodyPr>
          <a:lstStyle/>
          <a:p>
            <a:pPr marL="0" indent="0" lvl="0">
              <a:lnSpc>
                <a:spcPts val="8399"/>
              </a:lnSpc>
            </a:pPr>
            <a:r>
              <a:rPr lang="en-US" sz="6999">
                <a:solidFill>
                  <a:srgbClr val="2E2E2E"/>
                </a:solidFill>
                <a:latin typeface="Montserrat Classic Bold"/>
              </a:rPr>
              <a:t>PHÂN CỤM DỰA TRÊN CHIẾN DỊCH QUẢNG CÁO</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446592"/>
            <a:ext cx="5990272" cy="350202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Các giao dịch dường như thành công trong các nhóm khách hàng tốt và khách hàng tốt tiềm năng. Tuy nhiên, nhóm khách hàng ưu tú không thể hiện sự quan tâm đến các giao dịch được cung cấp. </a:t>
            </a:r>
          </a:p>
          <a:p>
            <a:pPr>
              <a:lnSpc>
                <a:spcPts val="3999"/>
              </a:lnSpc>
            </a:pPr>
          </a:p>
        </p:txBody>
      </p:sp>
      <p:pic>
        <p:nvPicPr>
          <p:cNvPr name="Picture 3" id="3"/>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8243363">
            <a:off x="-1355616" y="7258999"/>
            <a:ext cx="8063091" cy="655309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144000" y="3299906"/>
            <a:ext cx="7927169" cy="5409656"/>
          </a:xfrm>
          <a:prstGeom prst="rect">
            <a:avLst/>
          </a:prstGeom>
        </p:spPr>
      </p:pic>
      <p:sp>
        <p:nvSpPr>
          <p:cNvPr name="TextBox 5" id="5"/>
          <p:cNvSpPr txBox="true"/>
          <p:nvPr/>
        </p:nvSpPr>
        <p:spPr>
          <a:xfrm rot="0">
            <a:off x="501804" y="679251"/>
            <a:ext cx="12331712" cy="2620655"/>
          </a:xfrm>
          <a:prstGeom prst="rect">
            <a:avLst/>
          </a:prstGeom>
        </p:spPr>
        <p:txBody>
          <a:bodyPr anchor="t" rtlCol="false" tIns="0" lIns="0" bIns="0" rIns="0">
            <a:spAutoFit/>
          </a:bodyPr>
          <a:lstStyle/>
          <a:p>
            <a:pPr>
              <a:lnSpc>
                <a:spcPts val="6800"/>
              </a:lnSpc>
            </a:pPr>
            <a:r>
              <a:rPr lang="en-US" sz="6800">
                <a:solidFill>
                  <a:srgbClr val="004AAD"/>
                </a:solidFill>
                <a:latin typeface="Montserrat Classic Bold"/>
              </a:rPr>
              <a:t>CÁC CỤM DỰA TRÊN SỐ LƯỢNG GIAO DỊCH ĐÃ MUA</a:t>
            </a:r>
          </a:p>
          <a:p>
            <a:pPr>
              <a:lnSpc>
                <a:spcPts val="68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2896"/>
        </a:solidFill>
      </p:bgPr>
    </p:bg>
    <p:spTree>
      <p:nvGrpSpPr>
        <p:cNvPr id="1" name=""/>
        <p:cNvGrpSpPr/>
        <p:nvPr/>
      </p:nvGrpSpPr>
      <p:grpSpPr>
        <a:xfrm>
          <a:off x="0" y="0"/>
          <a:ext cx="0" cy="0"/>
          <a:chOff x="0" y="0"/>
          <a:chExt cx="0" cy="0"/>
        </a:xfrm>
      </p:grpSpPr>
      <p:grpSp>
        <p:nvGrpSpPr>
          <p:cNvPr name="Group 2" id="2"/>
          <p:cNvGrpSpPr/>
          <p:nvPr/>
        </p:nvGrpSpPr>
        <p:grpSpPr>
          <a:xfrm rot="0">
            <a:off x="286599" y="4323190"/>
            <a:ext cx="9332361" cy="1640621"/>
            <a:chOff x="0" y="0"/>
            <a:chExt cx="12443148" cy="2187494"/>
          </a:xfrm>
        </p:grpSpPr>
        <p:sp>
          <p:nvSpPr>
            <p:cNvPr name="TextBox 3" id="3"/>
            <p:cNvSpPr txBox="true"/>
            <p:nvPr/>
          </p:nvSpPr>
          <p:spPr>
            <a:xfrm rot="0">
              <a:off x="0" y="-437515"/>
              <a:ext cx="12443148" cy="1743075"/>
            </a:xfrm>
            <a:prstGeom prst="rect">
              <a:avLst/>
            </a:prstGeom>
          </p:spPr>
          <p:txBody>
            <a:bodyPr anchor="t" rtlCol="false" tIns="0" lIns="0" bIns="0" rIns="0">
              <a:spAutoFit/>
            </a:bodyPr>
            <a:lstStyle/>
            <a:p>
              <a:pPr marL="0" indent="0" lvl="0">
                <a:lnSpc>
                  <a:spcPts val="9900"/>
                </a:lnSpc>
              </a:pPr>
              <a:r>
                <a:rPr lang="en-US" sz="9000">
                  <a:solidFill>
                    <a:srgbClr val="FFFFFF"/>
                  </a:solidFill>
                  <a:latin typeface="Francois One"/>
                </a:rPr>
                <a:t>01 Giới thiệu</a:t>
              </a:r>
            </a:p>
          </p:txBody>
        </p:sp>
        <p:sp>
          <p:nvSpPr>
            <p:cNvPr name="TextBox 4" id="4"/>
            <p:cNvSpPr txBox="true"/>
            <p:nvPr/>
          </p:nvSpPr>
          <p:spPr>
            <a:xfrm rot="0">
              <a:off x="0" y="1508044"/>
              <a:ext cx="9821582" cy="682413"/>
            </a:xfrm>
            <a:prstGeom prst="rect">
              <a:avLst/>
            </a:prstGeom>
          </p:spPr>
          <p:txBody>
            <a:bodyPr anchor="t" rtlCol="false" tIns="0" lIns="0" bIns="0" rIns="0">
              <a:spAutoFit/>
            </a:bodyPr>
            <a:lstStyle/>
            <a:p>
              <a:pPr marL="0" indent="0" lvl="0">
                <a:lnSpc>
                  <a:spcPts val="4160"/>
                </a:lnSpc>
                <a:spcBef>
                  <a:spcPct val="0"/>
                </a:spcBef>
              </a:pPr>
            </a:p>
          </p:txBody>
        </p:sp>
      </p:grpSp>
      <p:grpSp>
        <p:nvGrpSpPr>
          <p:cNvPr name="Group 5" id="5"/>
          <p:cNvGrpSpPr/>
          <p:nvPr/>
        </p:nvGrpSpPr>
        <p:grpSpPr>
          <a:xfrm rot="-5400000">
            <a:off x="9081247" y="1080247"/>
            <a:ext cx="10287000" cy="8126505"/>
            <a:chOff x="0" y="0"/>
            <a:chExt cx="12769233" cy="10087415"/>
          </a:xfrm>
        </p:grpSpPr>
        <p:sp>
          <p:nvSpPr>
            <p:cNvPr name="Freeform 6" id="6"/>
            <p:cNvSpPr/>
            <p:nvPr/>
          </p:nvSpPr>
          <p:spPr>
            <a:xfrm flipH="false" flipV="false">
              <a:off x="0" y="0"/>
              <a:ext cx="12769234" cy="10087415"/>
            </a:xfrm>
            <a:custGeom>
              <a:avLst/>
              <a:gdLst/>
              <a:ahLst/>
              <a:cxnLst/>
              <a:rect r="r" b="b" t="t" l="l"/>
              <a:pathLst>
                <a:path h="10087415" w="12769234">
                  <a:moveTo>
                    <a:pt x="12769234" y="10087415"/>
                  </a:moveTo>
                  <a:lnTo>
                    <a:pt x="0" y="10087415"/>
                  </a:lnTo>
                  <a:lnTo>
                    <a:pt x="0" y="0"/>
                  </a:lnTo>
                  <a:lnTo>
                    <a:pt x="12769234" y="10087415"/>
                  </a:lnTo>
                  <a:close/>
                </a:path>
              </a:pathLst>
            </a:custGeom>
            <a:solidFill>
              <a:srgbClr val="EA4B33"/>
            </a:solidFill>
          </p:spPr>
        </p:sp>
      </p:grpSp>
      <p:grpSp>
        <p:nvGrpSpPr>
          <p:cNvPr name="Group 7" id="7"/>
          <p:cNvGrpSpPr>
            <a:grpSpLocks noChangeAspect="true"/>
          </p:cNvGrpSpPr>
          <p:nvPr/>
        </p:nvGrpSpPr>
        <p:grpSpPr>
          <a:xfrm rot="0">
            <a:off x="11009755" y="1963295"/>
            <a:ext cx="4953000" cy="10065734"/>
            <a:chOff x="0" y="0"/>
            <a:chExt cx="5001260" cy="10163810"/>
          </a:xfrm>
        </p:grpSpPr>
        <p:sp>
          <p:nvSpPr>
            <p:cNvPr name="Freeform 8" id="8"/>
            <p:cNvSpPr/>
            <p:nvPr/>
          </p:nvSpPr>
          <p:spPr>
            <a:xfrm flipH="false" flipV="false">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r="-45" t="0" b="0"/>
              </a:stretch>
            </a:blipFill>
          </p:spPr>
        </p:sp>
        <p:sp>
          <p:nvSpPr>
            <p:cNvPr name="Freeform 9" id="9"/>
            <p:cNvSpPr/>
            <p:nvPr/>
          </p:nvSpPr>
          <p:spPr>
            <a:xfrm flipH="false" flipV="false">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22334" r="-22334" t="0" b="0"/>
              </a:stretch>
            </a:blipFill>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798509" y="108468"/>
            <a:ext cx="4799696" cy="462192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598204" y="108468"/>
            <a:ext cx="4854198" cy="453232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198357" y="4888390"/>
            <a:ext cx="5046350" cy="4765997"/>
          </a:xfrm>
          <a:prstGeom prst="rect">
            <a:avLst/>
          </a:prstGeom>
        </p:spPr>
      </p:pic>
      <p:sp>
        <p:nvSpPr>
          <p:cNvPr name="TextBox 5" id="5"/>
          <p:cNvSpPr txBox="true"/>
          <p:nvPr/>
        </p:nvSpPr>
        <p:spPr>
          <a:xfrm rot="0">
            <a:off x="1028700" y="862314"/>
            <a:ext cx="7028710" cy="1085850"/>
          </a:xfrm>
          <a:prstGeom prst="rect">
            <a:avLst/>
          </a:prstGeom>
        </p:spPr>
        <p:txBody>
          <a:bodyPr anchor="t" rtlCol="false" tIns="0" lIns="0" bIns="0" rIns="0">
            <a:spAutoFit/>
          </a:bodyPr>
          <a:lstStyle/>
          <a:p>
            <a:pPr algn="l" marL="0" indent="0" lvl="0">
              <a:lnSpc>
                <a:spcPts val="8519"/>
              </a:lnSpc>
              <a:spcBef>
                <a:spcPct val="0"/>
              </a:spcBef>
            </a:pPr>
            <a:r>
              <a:rPr lang="en-US" sz="7099">
                <a:solidFill>
                  <a:srgbClr val="2E2E2E"/>
                </a:solidFill>
                <a:latin typeface="Montserrat Extra-Bold"/>
              </a:rPr>
              <a:t>KẾT LUẬN</a:t>
            </a:r>
          </a:p>
        </p:txBody>
      </p:sp>
      <p:grpSp>
        <p:nvGrpSpPr>
          <p:cNvPr name="Group 6" id="6"/>
          <p:cNvGrpSpPr/>
          <p:nvPr/>
        </p:nvGrpSpPr>
        <p:grpSpPr>
          <a:xfrm rot="0">
            <a:off x="310597" y="3058040"/>
            <a:ext cx="7028710" cy="5759161"/>
            <a:chOff x="0" y="0"/>
            <a:chExt cx="9371613" cy="7678881"/>
          </a:xfrm>
        </p:grpSpPr>
        <p:sp>
          <p:nvSpPr>
            <p:cNvPr name="TextBox 7" id="7"/>
            <p:cNvSpPr txBox="true"/>
            <p:nvPr/>
          </p:nvSpPr>
          <p:spPr>
            <a:xfrm rot="0">
              <a:off x="0" y="-28575"/>
              <a:ext cx="9371613" cy="2967037"/>
            </a:xfrm>
            <a:prstGeom prst="rect">
              <a:avLst/>
            </a:prstGeom>
          </p:spPr>
          <p:txBody>
            <a:bodyPr anchor="t" rtlCol="false" tIns="0" lIns="0" bIns="0" rIns="0">
              <a:spAutoFit/>
            </a:bodyPr>
            <a:lstStyle/>
            <a:p>
              <a:pPr marL="0" indent="0" lvl="0">
                <a:lnSpc>
                  <a:spcPts val="3534"/>
                </a:lnSpc>
              </a:pPr>
              <a:r>
                <a:rPr lang="en-US" sz="2718">
                  <a:solidFill>
                    <a:srgbClr val="2E2E2E"/>
                  </a:solidFill>
                  <a:latin typeface="Francois One"/>
                </a:rPr>
                <a:t>ĐỂ ĐI ĐẾN KẾT LUẬN CHÚNG TA</a:t>
              </a:r>
              <a:r>
                <a:rPr lang="en-US" sz="2718">
                  <a:solidFill>
                    <a:srgbClr val="2E2E2E"/>
                  </a:solidFill>
                  <a:latin typeface="Francois One"/>
                </a:rPr>
                <a:t> TÔI SẼ VẼ SƠ ĐỒ MỘT SỐ ĐẶC ĐIỂM THỂ HIỆN ĐẶC ĐIỂM CÁ NHÂN CỦA KHÁCH HÀNG DỰA TRÊN CỤM HỌ ĐANG THUỘC. TRÊN CƠ SỞ CÁC KẾT QUẢ, TÔI SẼ ĐƯA RA KẾT LUẬN.</a:t>
              </a:r>
            </a:p>
          </p:txBody>
        </p:sp>
        <p:sp>
          <p:nvSpPr>
            <p:cNvPr name="TextBox 8" id="8"/>
            <p:cNvSpPr txBox="true"/>
            <p:nvPr/>
          </p:nvSpPr>
          <p:spPr>
            <a:xfrm rot="0">
              <a:off x="0" y="3823796"/>
              <a:ext cx="9371613" cy="3855085"/>
            </a:xfrm>
            <a:prstGeom prst="rect">
              <a:avLst/>
            </a:prstGeom>
          </p:spPr>
          <p:txBody>
            <a:bodyPr anchor="t" rtlCol="false" tIns="0" lIns="0" bIns="0" rIns="0">
              <a:spAutoFit/>
            </a:bodyPr>
            <a:lstStyle/>
            <a:p>
              <a:pPr algn="l" marL="0" indent="0" lvl="0">
                <a:lnSpc>
                  <a:spcPts val="3360"/>
                </a:lnSpc>
                <a:spcBef>
                  <a:spcPct val="0"/>
                </a:spcBef>
              </a:pPr>
              <a:r>
                <a:rPr lang="en-US" sz="2100">
                  <a:solidFill>
                    <a:srgbClr val="2E2E2E"/>
                  </a:solidFill>
                  <a:latin typeface="Now"/>
                </a:rPr>
                <a:t>Bây giờ chúng ta đã hình thành các cụm và xem xét thói quen mua hàng của họ. Chúng ta sẽ xem tất cả những ai có mặt trong các cụm này. Để làm được điều đó, chúng tôi sẽ lập hồ sơ các cụm đã hình thành và đưa ra kết luận xem nhóm nào sẽ  là khách hàng chính và nhóm nào  cần được chú ý nhiều hơn từ nhóm tiếp thị của cửa hàng bán lẻ.</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762131" y="0"/>
            <a:ext cx="4976985" cy="474591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762131" y="5132286"/>
            <a:ext cx="5141043" cy="501930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41136" y="314586"/>
            <a:ext cx="6436978" cy="2419706"/>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341136" y="3027157"/>
            <a:ext cx="6337578" cy="2480795"/>
          </a:xfrm>
          <a:prstGeom prst="rect">
            <a:avLst/>
          </a:prstGeom>
        </p:spPr>
      </p:pic>
      <p:pic>
        <p:nvPicPr>
          <p:cNvPr name="Picture 6" id="6"/>
          <p:cNvPicPr>
            <a:picLocks noChangeAspect="true"/>
          </p:cNvPicPr>
          <p:nvPr/>
        </p:nvPicPr>
        <p:blipFill>
          <a:blip r:embed="rId6"/>
          <a:srcRect l="0" t="0" r="5722" b="0"/>
          <a:stretch>
            <a:fillRect/>
          </a:stretch>
        </p:blipFill>
        <p:spPr>
          <a:xfrm flipH="false" flipV="false" rot="0">
            <a:off x="341136" y="5622234"/>
            <a:ext cx="6337578" cy="2185399"/>
          </a:xfrm>
          <a:prstGeom prst="rect">
            <a:avLst/>
          </a:prstGeom>
        </p:spPr>
      </p:pic>
      <p:pic>
        <p:nvPicPr>
          <p:cNvPr name="Picture 7" id="7"/>
          <p:cNvPicPr>
            <a:picLocks noChangeAspect="true"/>
          </p:cNvPicPr>
          <p:nvPr/>
        </p:nvPicPr>
        <p:blipFill>
          <a:blip r:embed="rId7"/>
          <a:srcRect l="0" t="0" r="0" b="9516"/>
          <a:stretch>
            <a:fillRect/>
          </a:stretch>
        </p:blipFill>
        <p:spPr>
          <a:xfrm flipH="false" flipV="false" rot="0">
            <a:off x="341136" y="7641939"/>
            <a:ext cx="6337578" cy="2520867"/>
          </a:xfrm>
          <a:prstGeom prst="rect">
            <a:avLst/>
          </a:prstGeom>
        </p:spPr>
      </p:pic>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819" t="0" r="39315" b="0"/>
          <a:stretch>
            <a:fillRect/>
          </a:stretch>
        </p:blipFill>
        <p:spPr>
          <a:xfrm flipH="false" flipV="false" rot="0">
            <a:off x="9144000" y="-628414"/>
            <a:ext cx="9144000" cy="10915414"/>
          </a:xfrm>
          <a:prstGeom prst="rect">
            <a:avLst/>
          </a:prstGeom>
        </p:spPr>
      </p:pic>
      <p:sp>
        <p:nvSpPr>
          <p:cNvPr name="AutoShape 3" id="3"/>
          <p:cNvSpPr/>
          <p:nvPr/>
        </p:nvSpPr>
        <p:spPr>
          <a:xfrm rot="-1160568">
            <a:off x="-711276" y="1512352"/>
            <a:ext cx="12070388" cy="11108385"/>
          </a:xfrm>
          <a:prstGeom prst="rect">
            <a:avLst/>
          </a:prstGeom>
          <a:solidFill>
            <a:srgbClr val="FFFFFF"/>
          </a:solidFill>
        </p:spPr>
      </p:sp>
      <p:grpSp>
        <p:nvGrpSpPr>
          <p:cNvPr name="Group 4" id="4"/>
          <p:cNvGrpSpPr/>
          <p:nvPr/>
        </p:nvGrpSpPr>
        <p:grpSpPr>
          <a:xfrm rot="-10800000">
            <a:off x="14812435" y="0"/>
            <a:ext cx="3781770" cy="10287000"/>
            <a:chOff x="0" y="0"/>
            <a:chExt cx="5508059" cy="14982775"/>
          </a:xfrm>
        </p:grpSpPr>
        <p:sp>
          <p:nvSpPr>
            <p:cNvPr name="Freeform 5" id="5"/>
            <p:cNvSpPr/>
            <p:nvPr/>
          </p:nvSpPr>
          <p:spPr>
            <a:xfrm flipH="false" flipV="false">
              <a:off x="0" y="0"/>
              <a:ext cx="5508059" cy="14982775"/>
            </a:xfrm>
            <a:custGeom>
              <a:avLst/>
              <a:gdLst/>
              <a:ahLst/>
              <a:cxnLst/>
              <a:rect r="r" b="b" t="t" l="l"/>
              <a:pathLst>
                <a:path h="14982775" w="5508059">
                  <a:moveTo>
                    <a:pt x="5508059" y="14982775"/>
                  </a:moveTo>
                  <a:lnTo>
                    <a:pt x="0" y="14982775"/>
                  </a:lnTo>
                  <a:lnTo>
                    <a:pt x="0" y="0"/>
                  </a:lnTo>
                  <a:lnTo>
                    <a:pt x="5508059" y="14982775"/>
                  </a:lnTo>
                  <a:close/>
                </a:path>
              </a:pathLst>
            </a:custGeom>
            <a:solidFill>
              <a:srgbClr val="EA4B33"/>
            </a:solidFill>
          </p:spPr>
        </p:sp>
      </p:grpSp>
      <p:grpSp>
        <p:nvGrpSpPr>
          <p:cNvPr name="Group 6" id="6"/>
          <p:cNvGrpSpPr/>
          <p:nvPr/>
        </p:nvGrpSpPr>
        <p:grpSpPr>
          <a:xfrm rot="-5400000">
            <a:off x="11463681" y="3462681"/>
            <a:ext cx="5333427" cy="8315211"/>
            <a:chOff x="0" y="0"/>
            <a:chExt cx="4381320" cy="6830804"/>
          </a:xfrm>
        </p:grpSpPr>
        <p:sp>
          <p:nvSpPr>
            <p:cNvPr name="Freeform 7" id="7"/>
            <p:cNvSpPr/>
            <p:nvPr/>
          </p:nvSpPr>
          <p:spPr>
            <a:xfrm flipH="false" flipV="false">
              <a:off x="0" y="0"/>
              <a:ext cx="4381320" cy="6830804"/>
            </a:xfrm>
            <a:custGeom>
              <a:avLst/>
              <a:gdLst/>
              <a:ahLst/>
              <a:cxnLst/>
              <a:rect r="r" b="b" t="t" l="l"/>
              <a:pathLst>
                <a:path h="6830804" w="4381320">
                  <a:moveTo>
                    <a:pt x="4381320" y="6830804"/>
                  </a:moveTo>
                  <a:lnTo>
                    <a:pt x="0" y="6830804"/>
                  </a:lnTo>
                  <a:lnTo>
                    <a:pt x="0" y="0"/>
                  </a:lnTo>
                  <a:lnTo>
                    <a:pt x="4381320" y="6830804"/>
                  </a:lnTo>
                  <a:close/>
                </a:path>
              </a:pathLst>
            </a:custGeom>
            <a:solidFill>
              <a:srgbClr val="052896"/>
            </a:solidFill>
          </p:spPr>
        </p:sp>
      </p:grpSp>
      <p:grpSp>
        <p:nvGrpSpPr>
          <p:cNvPr name="Group 8" id="8"/>
          <p:cNvGrpSpPr/>
          <p:nvPr/>
        </p:nvGrpSpPr>
        <p:grpSpPr>
          <a:xfrm rot="0">
            <a:off x="1028700" y="3526896"/>
            <a:ext cx="7680254" cy="3233208"/>
            <a:chOff x="0" y="0"/>
            <a:chExt cx="10240338" cy="4310943"/>
          </a:xfrm>
        </p:grpSpPr>
        <p:sp>
          <p:nvSpPr>
            <p:cNvPr name="TextBox 9" id="9"/>
            <p:cNvSpPr txBox="true"/>
            <p:nvPr/>
          </p:nvSpPr>
          <p:spPr>
            <a:xfrm rot="0">
              <a:off x="0" y="-13335"/>
              <a:ext cx="10240338" cy="2265045"/>
            </a:xfrm>
            <a:prstGeom prst="rect">
              <a:avLst/>
            </a:prstGeom>
          </p:spPr>
          <p:txBody>
            <a:bodyPr anchor="t" rtlCol="false" tIns="0" lIns="0" bIns="0" rIns="0">
              <a:spAutoFit/>
            </a:bodyPr>
            <a:lstStyle/>
            <a:p>
              <a:pPr marL="0" indent="0" lvl="0">
                <a:lnSpc>
                  <a:spcPts val="13319"/>
                </a:lnSpc>
                <a:spcBef>
                  <a:spcPct val="0"/>
                </a:spcBef>
              </a:pPr>
              <a:r>
                <a:rPr lang="en-US" sz="11100" u="none">
                  <a:solidFill>
                    <a:srgbClr val="191919"/>
                  </a:solidFill>
                  <a:latin typeface="Francois One"/>
                </a:rPr>
                <a:t>Cảm ơn!</a:t>
              </a:r>
            </a:p>
          </p:txBody>
        </p:sp>
        <p:sp>
          <p:nvSpPr>
            <p:cNvPr name="TextBox 10" id="10"/>
            <p:cNvSpPr txBox="true"/>
            <p:nvPr/>
          </p:nvSpPr>
          <p:spPr>
            <a:xfrm rot="0">
              <a:off x="0" y="2994377"/>
              <a:ext cx="7538809" cy="1258993"/>
            </a:xfrm>
            <a:prstGeom prst="rect">
              <a:avLst/>
            </a:prstGeom>
          </p:spPr>
          <p:txBody>
            <a:bodyPr anchor="t" rtlCol="false" tIns="0" lIns="0" bIns="0" rIns="0">
              <a:spAutoFit/>
            </a:bodyPr>
            <a:lstStyle/>
            <a:p>
              <a:pPr marL="0" indent="0" lvl="0">
                <a:lnSpc>
                  <a:spcPts val="3770"/>
                </a:lnSpc>
                <a:spcBef>
                  <a:spcPct val="0"/>
                </a:spcBef>
              </a:pPr>
              <a:r>
                <a:rPr lang="en-US" sz="2900">
                  <a:solidFill>
                    <a:srgbClr val="191919"/>
                  </a:solidFill>
                  <a:latin typeface="Public Sans"/>
                </a:rPr>
                <a:t>Thầy và các bạn đã lắng nghe phần thuyết trình của nhóm 11.</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01000" y="0"/>
            <a:ext cx="10287000" cy="10287000"/>
            <a:chOff x="0" y="0"/>
            <a:chExt cx="6350000" cy="6350000"/>
          </a:xfrm>
        </p:grpSpPr>
        <p:sp>
          <p:nvSpPr>
            <p:cNvPr name="Freeform 3" id="3"/>
            <p:cNvSpPr/>
            <p:nvPr/>
          </p:nvSpPr>
          <p:spPr>
            <a:xfrm flipH="false" flipV="false">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16666" r="-16666" t="0" b="0"/>
              </a:stretch>
            </a:blipFill>
          </p:spPr>
        </p:sp>
      </p:grpSp>
      <p:grpSp>
        <p:nvGrpSpPr>
          <p:cNvPr name="Group 4" id="4"/>
          <p:cNvGrpSpPr/>
          <p:nvPr/>
        </p:nvGrpSpPr>
        <p:grpSpPr>
          <a:xfrm rot="0">
            <a:off x="270299" y="724367"/>
            <a:ext cx="10678486" cy="8260454"/>
            <a:chOff x="0" y="0"/>
            <a:chExt cx="14237981" cy="11013939"/>
          </a:xfrm>
        </p:grpSpPr>
        <p:sp>
          <p:nvSpPr>
            <p:cNvPr name="TextBox 5" id="5"/>
            <p:cNvSpPr txBox="true"/>
            <p:nvPr/>
          </p:nvSpPr>
          <p:spPr>
            <a:xfrm rot="0">
              <a:off x="0" y="-47625"/>
              <a:ext cx="14237981" cy="9949606"/>
            </a:xfrm>
            <a:prstGeom prst="rect">
              <a:avLst/>
            </a:prstGeom>
          </p:spPr>
          <p:txBody>
            <a:bodyPr anchor="t" rtlCol="false" tIns="0" lIns="0" bIns="0" rIns="0">
              <a:spAutoFit/>
            </a:bodyPr>
            <a:lstStyle/>
            <a:p>
              <a:pPr>
                <a:lnSpc>
                  <a:spcPts val="4208"/>
                </a:lnSpc>
              </a:pPr>
              <a:r>
                <a:rPr lang="en-US" sz="3237">
                  <a:solidFill>
                    <a:srgbClr val="191919"/>
                  </a:solidFill>
                  <a:latin typeface="Public Sans"/>
                </a:rPr>
                <a:t>Phân khúc khách hàng là một khái niệm quan trọng trong lĩnh vực kinh doanh và tiếp thị. Nó giúp cho các doanh nghiệp có thể xác định và phân loại khách hàng thành các nhóm khác nhau dựa trên các đặc tính chung như độ tuổi, giới tính, thu nhập, sở thích, v.v.</a:t>
              </a:r>
            </a:p>
            <a:p>
              <a:pPr>
                <a:lnSpc>
                  <a:spcPts val="4208"/>
                </a:lnSpc>
              </a:pPr>
            </a:p>
            <a:p>
              <a:pPr marL="0" indent="0" lvl="0">
                <a:lnSpc>
                  <a:spcPts val="4208"/>
                </a:lnSpc>
                <a:spcBef>
                  <a:spcPct val="0"/>
                </a:spcBef>
              </a:pPr>
              <a:r>
                <a:rPr lang="en-US" sz="3237">
                  <a:solidFill>
                    <a:srgbClr val="191919"/>
                  </a:solidFill>
                  <a:latin typeface="Public Sans"/>
                </a:rPr>
                <a:t>Điều này giúp cho doanh nghiệp có thể tối ưu hóa chi phí tiếp thị và tăng cường hiệu quả tiếp cận khách hàng, đồng thời đáp ứng nhu cầu và mong muốn của từng nhóm khách hàng một cách tốt nhất. Trong báo cáo này, chúng ta sẽ tìm hiểu về phân khúc khách hàng, cách xác định và đặc điểm của từng nhóm khách hàng, cũng như các chiến lược tiếp thị phù hợp với từng phân khúc khách hàng đó.</a:t>
              </a:r>
            </a:p>
          </p:txBody>
        </p:sp>
        <p:sp>
          <p:nvSpPr>
            <p:cNvPr name="TextBox 6" id="6"/>
            <p:cNvSpPr txBox="true"/>
            <p:nvPr/>
          </p:nvSpPr>
          <p:spPr>
            <a:xfrm rot="0">
              <a:off x="0" y="10516528"/>
              <a:ext cx="14237981" cy="497411"/>
            </a:xfrm>
            <a:prstGeom prst="rect">
              <a:avLst/>
            </a:prstGeom>
          </p:spPr>
          <p:txBody>
            <a:bodyPr anchor="t" rtlCol="false" tIns="0" lIns="0" bIns="0" rIns="0">
              <a:spAutoFit/>
            </a:bodyPr>
            <a:lstStyle/>
            <a:p>
              <a:pPr>
                <a:lnSpc>
                  <a:spcPts val="3045"/>
                </a:lnSpc>
              </a:pPr>
            </a:p>
          </p:txBody>
        </p:sp>
      </p:grpSp>
      <p:grpSp>
        <p:nvGrpSpPr>
          <p:cNvPr name="Group 7" id="7"/>
          <p:cNvGrpSpPr/>
          <p:nvPr/>
        </p:nvGrpSpPr>
        <p:grpSpPr>
          <a:xfrm rot="-10800000">
            <a:off x="10385261" y="-199425"/>
            <a:ext cx="7919641" cy="7928443"/>
            <a:chOff x="0" y="0"/>
            <a:chExt cx="6259642" cy="6266599"/>
          </a:xfrm>
        </p:grpSpPr>
        <p:sp>
          <p:nvSpPr>
            <p:cNvPr name="Freeform 8" id="8"/>
            <p:cNvSpPr/>
            <p:nvPr/>
          </p:nvSpPr>
          <p:spPr>
            <a:xfrm flipH="false" flipV="false">
              <a:off x="0" y="0"/>
              <a:ext cx="6259642" cy="6266599"/>
            </a:xfrm>
            <a:custGeom>
              <a:avLst/>
              <a:gdLst/>
              <a:ahLst/>
              <a:cxnLst/>
              <a:rect r="r" b="b" t="t" l="l"/>
              <a:pathLst>
                <a:path h="6266599" w="6259642">
                  <a:moveTo>
                    <a:pt x="6259642" y="6266599"/>
                  </a:moveTo>
                  <a:lnTo>
                    <a:pt x="0" y="6266599"/>
                  </a:lnTo>
                  <a:lnTo>
                    <a:pt x="0" y="0"/>
                  </a:lnTo>
                  <a:lnTo>
                    <a:pt x="6259642" y="6266599"/>
                  </a:lnTo>
                  <a:close/>
                </a:path>
              </a:pathLst>
            </a:custGeom>
            <a:solidFill>
              <a:srgbClr val="EA4B33"/>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4105" y="2503362"/>
            <a:ext cx="8719895" cy="5673661"/>
            <a:chOff x="0" y="0"/>
            <a:chExt cx="11626527" cy="7564882"/>
          </a:xfrm>
        </p:grpSpPr>
        <p:sp>
          <p:nvSpPr>
            <p:cNvPr name="TextBox 3" id="3"/>
            <p:cNvSpPr txBox="true"/>
            <p:nvPr/>
          </p:nvSpPr>
          <p:spPr>
            <a:xfrm rot="0">
              <a:off x="0" y="76200"/>
              <a:ext cx="11626527" cy="1636849"/>
            </a:xfrm>
            <a:prstGeom prst="rect">
              <a:avLst/>
            </a:prstGeom>
          </p:spPr>
          <p:txBody>
            <a:bodyPr anchor="t" rtlCol="false" tIns="0" lIns="0" bIns="0" rIns="0">
              <a:spAutoFit/>
            </a:bodyPr>
            <a:lstStyle/>
            <a:p>
              <a:pPr marL="0" indent="0" lvl="0">
                <a:lnSpc>
                  <a:spcPts val="9337"/>
                </a:lnSpc>
              </a:pPr>
              <a:r>
                <a:rPr lang="en-US" sz="8488">
                  <a:solidFill>
                    <a:srgbClr val="000000"/>
                  </a:solidFill>
                  <a:latin typeface="Francois One"/>
                </a:rPr>
                <a:t>Dữ liệu</a:t>
              </a:r>
            </a:p>
          </p:txBody>
        </p:sp>
        <p:sp>
          <p:nvSpPr>
            <p:cNvPr name="TextBox 4" id="4"/>
            <p:cNvSpPr txBox="true"/>
            <p:nvPr/>
          </p:nvSpPr>
          <p:spPr>
            <a:xfrm rot="0">
              <a:off x="0" y="2129563"/>
              <a:ext cx="11626527" cy="5435319"/>
            </a:xfrm>
            <a:prstGeom prst="rect">
              <a:avLst/>
            </a:prstGeom>
          </p:spPr>
          <p:txBody>
            <a:bodyPr anchor="t" rtlCol="false" tIns="0" lIns="0" bIns="0" rIns="0">
              <a:spAutoFit/>
            </a:bodyPr>
            <a:lstStyle/>
            <a:p>
              <a:pPr marL="0" indent="0" lvl="0">
                <a:lnSpc>
                  <a:spcPts val="4106"/>
                </a:lnSpc>
              </a:pPr>
              <a:r>
                <a:rPr lang="en-US" sz="2933" u="none">
                  <a:solidFill>
                    <a:srgbClr val="000000"/>
                  </a:solidFill>
                  <a:latin typeface="Public Sans"/>
                </a:rPr>
                <a:t>Tập dữ liệu này là "Marketing Data" được cung cấp trên Kaggle bởi người dùng JackDaoud. Tập dữ liệu này bao gồm thông tin về các chiến dịch tiếp thị của một công ty cho một sản phẩm mới. Các thông tin này bao gồm các biến như độ tuổi, giới tính, thu nhập, trình độ học vấn, v.v. của các khách hàng tiềm năng, cũng như các thông tin về kênh tiếp thị và phản hồi của khách hàng.</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774928">
            <a:off x="9769183" y="1902352"/>
            <a:ext cx="6998882" cy="6998882"/>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37648" y="2307218"/>
            <a:ext cx="6261951" cy="5461813"/>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1747" b="0"/>
          <a:stretch>
            <a:fillRect/>
          </a:stretch>
        </p:blipFill>
        <p:spPr>
          <a:xfrm flipH="false" flipV="false" rot="0">
            <a:off x="0" y="-8577"/>
            <a:ext cx="6962231" cy="10295577"/>
          </a:xfrm>
          <a:prstGeom prst="rect">
            <a:avLst/>
          </a:prstGeom>
        </p:spPr>
      </p:pic>
      <p:grpSp>
        <p:nvGrpSpPr>
          <p:cNvPr name="Group 3" id="3"/>
          <p:cNvGrpSpPr/>
          <p:nvPr/>
        </p:nvGrpSpPr>
        <p:grpSpPr>
          <a:xfrm rot="-5400000">
            <a:off x="1861961" y="5186730"/>
            <a:ext cx="3238309" cy="6962231"/>
            <a:chOff x="0" y="0"/>
            <a:chExt cx="5350489" cy="11503332"/>
          </a:xfrm>
        </p:grpSpPr>
        <p:sp>
          <p:nvSpPr>
            <p:cNvPr name="Freeform 4" id="4"/>
            <p:cNvSpPr/>
            <p:nvPr/>
          </p:nvSpPr>
          <p:spPr>
            <a:xfrm flipH="false" flipV="false">
              <a:off x="0" y="0"/>
              <a:ext cx="5350489" cy="11503332"/>
            </a:xfrm>
            <a:custGeom>
              <a:avLst/>
              <a:gdLst/>
              <a:ahLst/>
              <a:cxnLst/>
              <a:rect r="r" b="b" t="t" l="l"/>
              <a:pathLst>
                <a:path h="11503332" w="5350489">
                  <a:moveTo>
                    <a:pt x="5350489" y="11503332"/>
                  </a:moveTo>
                  <a:lnTo>
                    <a:pt x="0" y="11503332"/>
                  </a:lnTo>
                  <a:lnTo>
                    <a:pt x="0" y="0"/>
                  </a:lnTo>
                  <a:lnTo>
                    <a:pt x="5350489" y="11503332"/>
                  </a:lnTo>
                  <a:close/>
                </a:path>
              </a:pathLst>
            </a:custGeom>
            <a:solidFill>
              <a:srgbClr val="EA4B33"/>
            </a:solidFill>
          </p:spPr>
        </p:sp>
      </p:grpSp>
      <p:grpSp>
        <p:nvGrpSpPr>
          <p:cNvPr name="Group 5" id="5"/>
          <p:cNvGrpSpPr/>
          <p:nvPr/>
        </p:nvGrpSpPr>
        <p:grpSpPr>
          <a:xfrm rot="-10800000">
            <a:off x="0" y="-8577"/>
            <a:ext cx="7250190" cy="4300062"/>
            <a:chOff x="0" y="0"/>
            <a:chExt cx="11811432" cy="7005318"/>
          </a:xfrm>
        </p:grpSpPr>
        <p:sp>
          <p:nvSpPr>
            <p:cNvPr name="Freeform 6" id="6"/>
            <p:cNvSpPr/>
            <p:nvPr/>
          </p:nvSpPr>
          <p:spPr>
            <a:xfrm flipH="false" flipV="false">
              <a:off x="0" y="0"/>
              <a:ext cx="11811432" cy="7005319"/>
            </a:xfrm>
            <a:custGeom>
              <a:avLst/>
              <a:gdLst/>
              <a:ahLst/>
              <a:cxnLst/>
              <a:rect r="r" b="b" t="t" l="l"/>
              <a:pathLst>
                <a:path h="7005319" w="11811432">
                  <a:moveTo>
                    <a:pt x="11811432" y="7005319"/>
                  </a:moveTo>
                  <a:lnTo>
                    <a:pt x="0" y="7005319"/>
                  </a:lnTo>
                  <a:lnTo>
                    <a:pt x="0" y="0"/>
                  </a:lnTo>
                  <a:lnTo>
                    <a:pt x="11811432" y="7005319"/>
                  </a:lnTo>
                  <a:close/>
                </a:path>
              </a:pathLst>
            </a:custGeom>
            <a:solidFill>
              <a:srgbClr val="FFFFFF"/>
            </a:solidFill>
          </p:spPr>
        </p:sp>
      </p:grpSp>
      <p:pic>
        <p:nvPicPr>
          <p:cNvPr name="Picture 7" id="7"/>
          <p:cNvPicPr>
            <a:picLocks noChangeAspect="true"/>
          </p:cNvPicPr>
          <p:nvPr/>
        </p:nvPicPr>
        <p:blipFill>
          <a:blip r:embed="rId3"/>
          <a:srcRect l="0" t="3328" r="0" b="0"/>
          <a:stretch>
            <a:fillRect/>
          </a:stretch>
        </p:blipFill>
        <p:spPr>
          <a:xfrm flipH="false" flipV="false" rot="0">
            <a:off x="7189728" y="4170910"/>
            <a:ext cx="11069648" cy="6116090"/>
          </a:xfrm>
          <a:prstGeom prst="rect">
            <a:avLst/>
          </a:prstGeom>
        </p:spPr>
      </p:pic>
      <p:grpSp>
        <p:nvGrpSpPr>
          <p:cNvPr name="Group 8" id="8"/>
          <p:cNvGrpSpPr/>
          <p:nvPr/>
        </p:nvGrpSpPr>
        <p:grpSpPr>
          <a:xfrm rot="0">
            <a:off x="3925219" y="49606"/>
            <a:ext cx="7883128" cy="2168679"/>
            <a:chOff x="0" y="0"/>
            <a:chExt cx="10510838" cy="2891572"/>
          </a:xfrm>
        </p:grpSpPr>
        <p:sp>
          <p:nvSpPr>
            <p:cNvPr name="TextBox 9" id="9"/>
            <p:cNvSpPr txBox="true"/>
            <p:nvPr/>
          </p:nvSpPr>
          <p:spPr>
            <a:xfrm rot="0">
              <a:off x="0" y="0"/>
              <a:ext cx="10510838" cy="1701800"/>
            </a:xfrm>
            <a:prstGeom prst="rect">
              <a:avLst/>
            </a:prstGeom>
          </p:spPr>
          <p:txBody>
            <a:bodyPr anchor="t" rtlCol="false" tIns="0" lIns="0" bIns="0" rIns="0">
              <a:spAutoFit/>
            </a:bodyPr>
            <a:lstStyle/>
            <a:p>
              <a:pPr marL="0" indent="0" lvl="0">
                <a:lnSpc>
                  <a:spcPts val="10050"/>
                </a:lnSpc>
                <a:spcBef>
                  <a:spcPct val="0"/>
                </a:spcBef>
              </a:pPr>
              <a:r>
                <a:rPr lang="en-US" sz="8375">
                  <a:solidFill>
                    <a:srgbClr val="191919"/>
                  </a:solidFill>
                  <a:latin typeface="Francois One"/>
                </a:rPr>
                <a:t>02 Dữ Liệu</a:t>
              </a:r>
            </a:p>
          </p:txBody>
        </p:sp>
        <p:sp>
          <p:nvSpPr>
            <p:cNvPr name="TextBox 10" id="10"/>
            <p:cNvSpPr txBox="true"/>
            <p:nvPr/>
          </p:nvSpPr>
          <p:spPr>
            <a:xfrm rot="0">
              <a:off x="0" y="2241121"/>
              <a:ext cx="10510838" cy="668232"/>
            </a:xfrm>
            <a:prstGeom prst="rect">
              <a:avLst/>
            </a:prstGeom>
          </p:spPr>
          <p:txBody>
            <a:bodyPr anchor="t" rtlCol="false" tIns="0" lIns="0" bIns="0" rIns="0">
              <a:spAutoFit/>
            </a:bodyPr>
            <a:lstStyle/>
            <a:p>
              <a:pPr marL="0" indent="0" lvl="0">
                <a:lnSpc>
                  <a:spcPts val="4030"/>
                </a:lnSpc>
                <a:spcBef>
                  <a:spcPct val="0"/>
                </a:spcBef>
              </a:pPr>
              <a:r>
                <a:rPr lang="en-US" sz="3100">
                  <a:solidFill>
                    <a:srgbClr val="191919"/>
                  </a:solidFill>
                  <a:latin typeface="Public Sans"/>
                </a:rPr>
                <a:t>Dữ liệu được thu thập từ kaggle</a:t>
              </a:r>
            </a:p>
          </p:txBody>
        </p:sp>
      </p:grpSp>
      <p:sp>
        <p:nvSpPr>
          <p:cNvPr name="TextBox 11" id="11"/>
          <p:cNvSpPr txBox="true"/>
          <p:nvPr/>
        </p:nvSpPr>
        <p:spPr>
          <a:xfrm rot="0">
            <a:off x="7395142" y="2437360"/>
            <a:ext cx="10658819" cy="895350"/>
          </a:xfrm>
          <a:prstGeom prst="rect">
            <a:avLst/>
          </a:prstGeom>
        </p:spPr>
        <p:txBody>
          <a:bodyPr anchor="t" rtlCol="false" tIns="0" lIns="0" bIns="0" rIns="0">
            <a:spAutoFit/>
          </a:bodyPr>
          <a:lstStyle/>
          <a:p>
            <a:pPr marL="0" indent="0" lvl="0">
              <a:lnSpc>
                <a:spcPts val="3570"/>
              </a:lnSpc>
            </a:pPr>
            <a:r>
              <a:rPr lang="en-US" sz="2975">
                <a:solidFill>
                  <a:srgbClr val="191919"/>
                </a:solidFill>
                <a:latin typeface="Francois One"/>
              </a:rPr>
              <a:t>Link data :https://www.kaggle.com/datasets/jackdaoud/marketing-data</a:t>
            </a:r>
          </a:p>
        </p:txBody>
      </p:sp>
      <p:sp>
        <p:nvSpPr>
          <p:cNvPr name="TextBox 12" id="12"/>
          <p:cNvSpPr txBox="true"/>
          <p:nvPr/>
        </p:nvSpPr>
        <p:spPr>
          <a:xfrm rot="0">
            <a:off x="7395142" y="3504160"/>
            <a:ext cx="10658819" cy="447675"/>
          </a:xfrm>
          <a:prstGeom prst="rect">
            <a:avLst/>
          </a:prstGeom>
        </p:spPr>
        <p:txBody>
          <a:bodyPr anchor="t" rtlCol="false" tIns="0" lIns="0" bIns="0" rIns="0">
            <a:spAutoFit/>
          </a:bodyPr>
          <a:lstStyle/>
          <a:p>
            <a:pPr marL="0" indent="0" lvl="0">
              <a:lnSpc>
                <a:spcPts val="3570"/>
              </a:lnSpc>
            </a:pPr>
            <a:r>
              <a:rPr lang="en-US" sz="2975">
                <a:solidFill>
                  <a:srgbClr val="191919"/>
                </a:solidFill>
                <a:latin typeface="Francois One"/>
              </a:rPr>
              <a:t>Author : </a:t>
            </a:r>
            <a:r>
              <a:rPr lang="en-US" sz="2975">
                <a:solidFill>
                  <a:srgbClr val="191919"/>
                </a:solidFill>
                <a:latin typeface="Francois One Semi-Bold"/>
              </a:rPr>
              <a:t>JACK DAOUD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 r="0" b="3010"/>
          <a:stretch>
            <a:fillRect/>
          </a:stretch>
        </p:blipFill>
        <p:spPr>
          <a:xfrm flipH="false" flipV="false" rot="0">
            <a:off x="12019772" y="3254918"/>
            <a:ext cx="6268228" cy="6673705"/>
          </a:xfrm>
          <a:prstGeom prst="rect">
            <a:avLst/>
          </a:prstGeom>
        </p:spPr>
      </p:pic>
      <p:pic>
        <p:nvPicPr>
          <p:cNvPr name="Picture 3" id="3"/>
          <p:cNvPicPr>
            <a:picLocks noChangeAspect="true"/>
          </p:cNvPicPr>
          <p:nvPr/>
        </p:nvPicPr>
        <p:blipFill>
          <a:blip r:embed="rId3"/>
          <a:srcRect l="3585" t="0" r="1120" b="0"/>
          <a:stretch>
            <a:fillRect/>
          </a:stretch>
        </p:blipFill>
        <p:spPr>
          <a:xfrm flipH="false" flipV="false" rot="0">
            <a:off x="-247420" y="5143500"/>
            <a:ext cx="12194271" cy="4785123"/>
          </a:xfrm>
          <a:prstGeom prst="rect">
            <a:avLst/>
          </a:prstGeom>
        </p:spPr>
      </p:pic>
      <p:grpSp>
        <p:nvGrpSpPr>
          <p:cNvPr name="Group 4" id="4"/>
          <p:cNvGrpSpPr/>
          <p:nvPr/>
        </p:nvGrpSpPr>
        <p:grpSpPr>
          <a:xfrm rot="0">
            <a:off x="1028700" y="1091360"/>
            <a:ext cx="7475557" cy="2163558"/>
            <a:chOff x="0" y="0"/>
            <a:chExt cx="9967410" cy="2884744"/>
          </a:xfrm>
        </p:grpSpPr>
        <p:sp>
          <p:nvSpPr>
            <p:cNvPr name="TextBox 5" id="5"/>
            <p:cNvSpPr txBox="true"/>
            <p:nvPr/>
          </p:nvSpPr>
          <p:spPr>
            <a:xfrm rot="0">
              <a:off x="0" y="0"/>
              <a:ext cx="9967410" cy="1828800"/>
            </a:xfrm>
            <a:prstGeom prst="rect">
              <a:avLst/>
            </a:prstGeom>
          </p:spPr>
          <p:txBody>
            <a:bodyPr anchor="t" rtlCol="false" tIns="0" lIns="0" bIns="0" rIns="0">
              <a:spAutoFit/>
            </a:bodyPr>
            <a:lstStyle/>
            <a:p>
              <a:pPr marL="0" indent="0" lvl="0">
                <a:lnSpc>
                  <a:spcPts val="10800"/>
                </a:lnSpc>
                <a:spcBef>
                  <a:spcPct val="0"/>
                </a:spcBef>
              </a:pPr>
              <a:r>
                <a:rPr lang="en-US" sz="9000">
                  <a:solidFill>
                    <a:srgbClr val="191919"/>
                  </a:solidFill>
                  <a:latin typeface="Francois One"/>
                </a:rPr>
                <a:t>Dữ liệu</a:t>
              </a:r>
            </a:p>
          </p:txBody>
        </p:sp>
        <p:sp>
          <p:nvSpPr>
            <p:cNvPr name="TextBox 6" id="6"/>
            <p:cNvSpPr txBox="true"/>
            <p:nvPr/>
          </p:nvSpPr>
          <p:spPr>
            <a:xfrm rot="0">
              <a:off x="0" y="2216512"/>
              <a:ext cx="7567333" cy="567478"/>
            </a:xfrm>
            <a:prstGeom prst="rect">
              <a:avLst/>
            </a:prstGeom>
          </p:spPr>
          <p:txBody>
            <a:bodyPr anchor="t" rtlCol="false" tIns="0" lIns="0" bIns="0" rIns="0">
              <a:spAutoFit/>
            </a:bodyPr>
            <a:lstStyle/>
            <a:p>
              <a:pPr marL="0" indent="0" lvl="0">
                <a:lnSpc>
                  <a:spcPts val="3477"/>
                </a:lnSpc>
                <a:spcBef>
                  <a:spcPct val="0"/>
                </a:spcBef>
              </a:pPr>
              <a:r>
                <a:rPr lang="en-US" sz="2675">
                  <a:solidFill>
                    <a:srgbClr val="191919"/>
                  </a:solidFill>
                  <a:latin typeface="Public Sans"/>
                </a:rPr>
                <a:t>tập dữ liệu có 33 cột,và 2239 dòng.</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4249" r="0" b="15547"/>
          <a:stretch>
            <a:fillRect/>
          </a:stretch>
        </p:blipFill>
        <p:spPr>
          <a:xfrm flipH="false" flipV="false">
            <a:off x="0" y="0"/>
            <a:ext cx="18288000" cy="10287000"/>
          </a:xfrm>
          <a:prstGeom prst="rect">
            <a:avLst/>
          </a:prstGeom>
        </p:spPr>
      </p:pic>
      <p:sp>
        <p:nvSpPr>
          <p:cNvPr name="TextBox 3" id="3"/>
          <p:cNvSpPr txBox="true"/>
          <p:nvPr/>
        </p:nvSpPr>
        <p:spPr>
          <a:xfrm rot="0">
            <a:off x="3964443" y="3660499"/>
            <a:ext cx="12677246" cy="1695450"/>
          </a:xfrm>
          <a:prstGeom prst="rect">
            <a:avLst/>
          </a:prstGeom>
        </p:spPr>
        <p:txBody>
          <a:bodyPr anchor="t" rtlCol="false" tIns="0" lIns="0" bIns="0" rIns="0">
            <a:spAutoFit/>
          </a:bodyPr>
          <a:lstStyle/>
          <a:p>
            <a:pPr algn="ctr" marL="0" indent="0" lvl="0">
              <a:lnSpc>
                <a:spcPts val="13319"/>
              </a:lnSpc>
              <a:spcBef>
                <a:spcPct val="0"/>
              </a:spcBef>
            </a:pPr>
            <a:r>
              <a:rPr lang="en-US" sz="11100">
                <a:solidFill>
                  <a:srgbClr val="FFFFFF"/>
                </a:solidFill>
                <a:latin typeface="Francois One"/>
              </a:rPr>
              <a:t>03 Tiền xử lý</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DAFh62btoFo</dc:identifier>
  <dcterms:modified xsi:type="dcterms:W3CDTF">2011-08-01T06:04:30Z</dcterms:modified>
  <cp:revision>1</cp:revision>
  <dc:title>Xanh dương và Đỏ Khối Đường chéo Báo cáo Bán hàng Bản thuyết trình Bán hàng</dc:title>
</cp:coreProperties>
</file>